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7.xml" ContentType="application/vnd.openxmlformats-officedocument.themeOverr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24.xml" ContentType="application/vnd.openxmlformats-officedocument.themeOverride+xml"/>
  <Override PartName="/ppt/notesSlides/notesSlide29.xml" ContentType="application/vnd.openxmlformats-officedocument.presentationml.notesSlide+xml"/>
  <Override PartName="/ppt/theme/themeOverride25.xml" ContentType="application/vnd.openxmlformats-officedocument.themeOverride+xml"/>
  <Override PartName="/ppt/notesSlides/notesSlide30.xml" ContentType="application/vnd.openxmlformats-officedocument.presentationml.notesSlide+xml"/>
  <Override PartName="/ppt/theme/themeOverride26.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27.xml" ContentType="application/vnd.openxmlformats-officedocument.themeOverride+xml"/>
  <Override PartName="/ppt/theme/themeOverride28.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3.xml" ContentType="application/vnd.openxmlformats-officedocument.themeOverride+xml"/>
  <Override PartName="/ppt/theme/themeOverride34.xml" ContentType="application/vnd.openxmlformats-officedocument.themeOverr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168"/>
  </p:notesMasterIdLst>
  <p:sldIdLst>
    <p:sldId id="261" r:id="rId2"/>
    <p:sldId id="291" r:id="rId3"/>
    <p:sldId id="292" r:id="rId4"/>
    <p:sldId id="298" r:id="rId5"/>
    <p:sldId id="262" r:id="rId6"/>
    <p:sldId id="456" r:id="rId7"/>
    <p:sldId id="304" r:id="rId8"/>
    <p:sldId id="322" r:id="rId9"/>
    <p:sldId id="325" r:id="rId10"/>
    <p:sldId id="321" r:id="rId11"/>
    <p:sldId id="410" r:id="rId12"/>
    <p:sldId id="328" r:id="rId13"/>
    <p:sldId id="329" r:id="rId14"/>
    <p:sldId id="326" r:id="rId15"/>
    <p:sldId id="317" r:id="rId16"/>
    <p:sldId id="330" r:id="rId17"/>
    <p:sldId id="390" r:id="rId18"/>
    <p:sldId id="340" r:id="rId19"/>
    <p:sldId id="391" r:id="rId20"/>
    <p:sldId id="339" r:id="rId21"/>
    <p:sldId id="393" r:id="rId22"/>
    <p:sldId id="341" r:id="rId23"/>
    <p:sldId id="394" r:id="rId24"/>
    <p:sldId id="342" r:id="rId25"/>
    <p:sldId id="433" r:id="rId26"/>
    <p:sldId id="343" r:id="rId27"/>
    <p:sldId id="434" r:id="rId28"/>
    <p:sldId id="395" r:id="rId29"/>
    <p:sldId id="344" r:id="rId30"/>
    <p:sldId id="345" r:id="rId31"/>
    <p:sldId id="396" r:id="rId32"/>
    <p:sldId id="346" r:id="rId33"/>
    <p:sldId id="397" r:id="rId34"/>
    <p:sldId id="347" r:id="rId35"/>
    <p:sldId id="353" r:id="rId36"/>
    <p:sldId id="409" r:id="rId37"/>
    <p:sldId id="299" r:id="rId38"/>
    <p:sldId id="303" r:id="rId39"/>
    <p:sldId id="302" r:id="rId40"/>
    <p:sldId id="435" r:id="rId41"/>
    <p:sldId id="355" r:id="rId42"/>
    <p:sldId id="354" r:id="rId43"/>
    <p:sldId id="398" r:id="rId44"/>
    <p:sldId id="437" r:id="rId45"/>
    <p:sldId id="439" r:id="rId46"/>
    <p:sldId id="436" r:id="rId47"/>
    <p:sldId id="359" r:id="rId48"/>
    <p:sldId id="360" r:id="rId49"/>
    <p:sldId id="402" r:id="rId50"/>
    <p:sldId id="361" r:id="rId51"/>
    <p:sldId id="440" r:id="rId52"/>
    <p:sldId id="362" r:id="rId53"/>
    <p:sldId id="377" r:id="rId54"/>
    <p:sldId id="363" r:id="rId55"/>
    <p:sldId id="352" r:id="rId56"/>
    <p:sldId id="442" r:id="rId57"/>
    <p:sldId id="350" r:id="rId58"/>
    <p:sldId id="348" r:id="rId59"/>
    <p:sldId id="451" r:id="rId60"/>
    <p:sldId id="351" r:id="rId61"/>
    <p:sldId id="366" r:id="rId62"/>
    <p:sldId id="368" r:id="rId63"/>
    <p:sldId id="367" r:id="rId64"/>
    <p:sldId id="369" r:id="rId65"/>
    <p:sldId id="370" r:id="rId66"/>
    <p:sldId id="371" r:id="rId67"/>
    <p:sldId id="403" r:id="rId68"/>
    <p:sldId id="482" r:id="rId69"/>
    <p:sldId id="483" r:id="rId70"/>
    <p:sldId id="484" r:id="rId71"/>
    <p:sldId id="314" r:id="rId72"/>
    <p:sldId id="444" r:id="rId73"/>
    <p:sldId id="372" r:id="rId74"/>
    <p:sldId id="373" r:id="rId75"/>
    <p:sldId id="374" r:id="rId76"/>
    <p:sldId id="307" r:id="rId77"/>
    <p:sldId id="447" r:id="rId78"/>
    <p:sldId id="315" r:id="rId79"/>
    <p:sldId id="449" r:id="rId80"/>
    <p:sldId id="407" r:id="rId81"/>
    <p:sldId id="316" r:id="rId82"/>
    <p:sldId id="446" r:id="rId83"/>
    <p:sldId id="404" r:id="rId84"/>
    <p:sldId id="443" r:id="rId85"/>
    <p:sldId id="312" r:id="rId86"/>
    <p:sldId id="448" r:id="rId87"/>
    <p:sldId id="450" r:id="rId88"/>
    <p:sldId id="311" r:id="rId89"/>
    <p:sldId id="445" r:id="rId90"/>
    <p:sldId id="459" r:id="rId91"/>
    <p:sldId id="460" r:id="rId92"/>
    <p:sldId id="461" r:id="rId93"/>
    <p:sldId id="462" r:id="rId94"/>
    <p:sldId id="463" r:id="rId95"/>
    <p:sldId id="480" r:id="rId96"/>
    <p:sldId id="464" r:id="rId97"/>
    <p:sldId id="465" r:id="rId98"/>
    <p:sldId id="466" r:id="rId99"/>
    <p:sldId id="468" r:id="rId100"/>
    <p:sldId id="467" r:id="rId101"/>
    <p:sldId id="469" r:id="rId102"/>
    <p:sldId id="470" r:id="rId103"/>
    <p:sldId id="471" r:id="rId104"/>
    <p:sldId id="472" r:id="rId105"/>
    <p:sldId id="473" r:id="rId106"/>
    <p:sldId id="474" r:id="rId107"/>
    <p:sldId id="481" r:id="rId108"/>
    <p:sldId id="475" r:id="rId109"/>
    <p:sldId id="476" r:id="rId110"/>
    <p:sldId id="477" r:id="rId111"/>
    <p:sldId id="478" r:id="rId112"/>
    <p:sldId id="479" r:id="rId113"/>
    <p:sldId id="384" r:id="rId114"/>
    <p:sldId id="385" r:id="rId115"/>
    <p:sldId id="386" r:id="rId116"/>
    <p:sldId id="405" r:id="rId117"/>
    <p:sldId id="378" r:id="rId118"/>
    <p:sldId id="381" r:id="rId119"/>
    <p:sldId id="310" r:id="rId120"/>
    <p:sldId id="309" r:id="rId121"/>
    <p:sldId id="452" r:id="rId122"/>
    <p:sldId id="408" r:id="rId123"/>
    <p:sldId id="305" r:id="rId124"/>
    <p:sldId id="308" r:id="rId125"/>
    <p:sldId id="272" r:id="rId126"/>
    <p:sldId id="273" r:id="rId127"/>
    <p:sldId id="427" r:id="rId128"/>
    <p:sldId id="428" r:id="rId129"/>
    <p:sldId id="278" r:id="rId130"/>
    <p:sldId id="285" r:id="rId131"/>
    <p:sldId id="388" r:id="rId132"/>
    <p:sldId id="375" r:id="rId133"/>
    <p:sldId id="389" r:id="rId134"/>
    <p:sldId id="429" r:id="rId135"/>
    <p:sldId id="430" r:id="rId136"/>
    <p:sldId id="431" r:id="rId137"/>
    <p:sldId id="432" r:id="rId138"/>
    <p:sldId id="275" r:id="rId139"/>
    <p:sldId id="276" r:id="rId140"/>
    <p:sldId id="277" r:id="rId141"/>
    <p:sldId id="279" r:id="rId142"/>
    <p:sldId id="281" r:id="rId143"/>
    <p:sldId id="282" r:id="rId144"/>
    <p:sldId id="283" r:id="rId145"/>
    <p:sldId id="284" r:id="rId146"/>
    <p:sldId id="411" r:id="rId147"/>
    <p:sldId id="412" r:id="rId148"/>
    <p:sldId id="414" r:id="rId149"/>
    <p:sldId id="413" r:id="rId150"/>
    <p:sldId id="421" r:id="rId151"/>
    <p:sldId id="417" r:id="rId152"/>
    <p:sldId id="419" r:id="rId153"/>
    <p:sldId id="420" r:id="rId154"/>
    <p:sldId id="422" r:id="rId155"/>
    <p:sldId id="423" r:id="rId156"/>
    <p:sldId id="424" r:id="rId157"/>
    <p:sldId id="425" r:id="rId158"/>
    <p:sldId id="288" r:id="rId159"/>
    <p:sldId id="293" r:id="rId160"/>
    <p:sldId id="294" r:id="rId161"/>
    <p:sldId id="295" r:id="rId162"/>
    <p:sldId id="297" r:id="rId163"/>
    <p:sldId id="286" r:id="rId164"/>
    <p:sldId id="453" r:id="rId165"/>
    <p:sldId id="387" r:id="rId166"/>
    <p:sldId id="418" r:id="rId167"/>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18C"/>
    <a:srgbClr val="71C8B6"/>
    <a:srgbClr val="3B837D"/>
    <a:srgbClr val="2B71B2"/>
    <a:srgbClr val="74A578"/>
    <a:srgbClr val="C5AD3B"/>
    <a:srgbClr val="00ACC1"/>
    <a:srgbClr val="D04946"/>
    <a:srgbClr val="FF5E4C"/>
    <a:srgbClr val="749E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31" autoAdjust="0"/>
    <p:restoredTop sz="67661" autoAdjust="0"/>
  </p:normalViewPr>
  <p:slideViewPr>
    <p:cSldViewPr>
      <p:cViewPr varScale="1">
        <p:scale>
          <a:sx n="76" d="100"/>
          <a:sy n="76" d="100"/>
        </p:scale>
        <p:origin x="2346" y="8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03E36E-89F6-484F-95A7-98948A7F122E}"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FCD9E220-7B25-4746-87A1-42BD7AF40500}">
      <dgm:prSet phldrT="[Text]"/>
      <dgm:spPr/>
      <dgm:t>
        <a:bodyPr/>
        <a:lstStyle/>
        <a:p>
          <a:r>
            <a:rPr lang="es-AR" dirty="0" smtClean="0"/>
            <a:t>PROTOTIPAR</a:t>
          </a:r>
          <a:endParaRPr lang="en-US" dirty="0"/>
        </a:p>
      </dgm:t>
    </dgm:pt>
    <dgm:pt modelId="{CB71515F-4B31-4026-B340-D571E6D46489}" type="parTrans" cxnId="{3CFE41AD-D8A8-4821-8C2B-D3A6E3B1768B}">
      <dgm:prSet/>
      <dgm:spPr/>
      <dgm:t>
        <a:bodyPr/>
        <a:lstStyle/>
        <a:p>
          <a:endParaRPr lang="en-US"/>
        </a:p>
      </dgm:t>
    </dgm:pt>
    <dgm:pt modelId="{8D5CE10C-FDBE-4BB3-8F9A-A56E695F5452}" type="sibTrans" cxnId="{3CFE41AD-D8A8-4821-8C2B-D3A6E3B1768B}">
      <dgm:prSet/>
      <dgm:spPr/>
      <dgm:t>
        <a:bodyPr/>
        <a:lstStyle/>
        <a:p>
          <a:endParaRPr lang="en-US"/>
        </a:p>
      </dgm:t>
    </dgm:pt>
    <dgm:pt modelId="{2827F6FF-E6D2-4A86-BFAB-F87AE4187DFA}">
      <dgm:prSet phldrT="[Text]"/>
      <dgm:spPr/>
      <dgm:t>
        <a:bodyPr/>
        <a:lstStyle/>
        <a:p>
          <a:r>
            <a:rPr lang="es-AR" dirty="0" smtClean="0"/>
            <a:t>MAQUETAR</a:t>
          </a:r>
          <a:endParaRPr lang="en-US" dirty="0"/>
        </a:p>
      </dgm:t>
    </dgm:pt>
    <dgm:pt modelId="{04ABF147-34C5-4727-A7D2-F369F89FEBD2}" type="parTrans" cxnId="{A9E0C7D1-810A-4D3E-8312-B6926552B469}">
      <dgm:prSet/>
      <dgm:spPr/>
      <dgm:t>
        <a:bodyPr/>
        <a:lstStyle/>
        <a:p>
          <a:endParaRPr lang="en-US"/>
        </a:p>
      </dgm:t>
    </dgm:pt>
    <dgm:pt modelId="{9A7F3BA6-E78B-4D96-B4F2-F52374B9D254}" type="sibTrans" cxnId="{A9E0C7D1-810A-4D3E-8312-B6926552B469}">
      <dgm:prSet/>
      <dgm:spPr/>
      <dgm:t>
        <a:bodyPr/>
        <a:lstStyle/>
        <a:p>
          <a:endParaRPr lang="en-US"/>
        </a:p>
      </dgm:t>
    </dgm:pt>
    <dgm:pt modelId="{6E81599B-9ACF-4F3A-ADF1-143444D18B8A}">
      <dgm:prSet phldrT="[Text]"/>
      <dgm:spPr/>
      <dgm:t>
        <a:bodyPr/>
        <a:lstStyle/>
        <a:p>
          <a:r>
            <a:rPr lang="es-AR" dirty="0" smtClean="0"/>
            <a:t>PROGRAMAR</a:t>
          </a:r>
          <a:endParaRPr lang="en-US" dirty="0"/>
        </a:p>
      </dgm:t>
    </dgm:pt>
    <dgm:pt modelId="{C182620E-DF2F-4B75-83BF-34878066E2F4}" type="parTrans" cxnId="{E53E2483-DA05-4BE2-85FB-606B7BB3F719}">
      <dgm:prSet/>
      <dgm:spPr/>
      <dgm:t>
        <a:bodyPr/>
        <a:lstStyle/>
        <a:p>
          <a:endParaRPr lang="en-US"/>
        </a:p>
      </dgm:t>
    </dgm:pt>
    <dgm:pt modelId="{4FCEED85-A9E3-48DB-A47E-2F5070E1AB9F}" type="sibTrans" cxnId="{E53E2483-DA05-4BE2-85FB-606B7BB3F719}">
      <dgm:prSet/>
      <dgm:spPr/>
      <dgm:t>
        <a:bodyPr/>
        <a:lstStyle/>
        <a:p>
          <a:endParaRPr lang="en-US"/>
        </a:p>
      </dgm:t>
    </dgm:pt>
    <dgm:pt modelId="{78E38839-02D7-40B9-8846-EAD2C73822DE}">
      <dgm:prSet phldrT="[Text]" custT="1"/>
      <dgm:spPr/>
      <dgm:t>
        <a:bodyPr/>
        <a:lstStyle/>
        <a:p>
          <a:endParaRPr lang="en-US" sz="2800" b="1" dirty="0">
            <a:solidFill>
              <a:schemeClr val="bg1"/>
            </a:solidFill>
          </a:endParaRPr>
        </a:p>
      </dgm:t>
    </dgm:pt>
    <dgm:pt modelId="{6AB89111-BF5E-40CB-BEFB-966667BC09AA}" type="parTrans" cxnId="{6FCE3602-4510-4827-B226-30FA17812A9A}">
      <dgm:prSet/>
      <dgm:spPr/>
      <dgm:t>
        <a:bodyPr/>
        <a:lstStyle/>
        <a:p>
          <a:endParaRPr lang="en-US"/>
        </a:p>
      </dgm:t>
    </dgm:pt>
    <dgm:pt modelId="{334635DA-E5A4-4F7D-85DE-21B93956D05F}" type="sibTrans" cxnId="{6FCE3602-4510-4827-B226-30FA17812A9A}">
      <dgm:prSet/>
      <dgm:spPr/>
      <dgm:t>
        <a:bodyPr/>
        <a:lstStyle/>
        <a:p>
          <a:endParaRPr lang="en-US"/>
        </a:p>
      </dgm:t>
    </dgm:pt>
    <dgm:pt modelId="{D2628F7A-7BAF-447D-A19A-6C03D7FFB36B}">
      <dgm:prSet phldrT="[Text]"/>
      <dgm:spPr/>
      <dgm:t>
        <a:bodyPr/>
        <a:lstStyle/>
        <a:p>
          <a:r>
            <a:rPr lang="es-AR" dirty="0" smtClean="0"/>
            <a:t>DISEÑAR</a:t>
          </a:r>
          <a:endParaRPr lang="en-US" dirty="0"/>
        </a:p>
      </dgm:t>
    </dgm:pt>
    <dgm:pt modelId="{E4A25BC7-A9DC-4480-9A46-88FD69CEF586}" type="parTrans" cxnId="{CD8BA18C-B00D-49F9-90AB-E431890F25E4}">
      <dgm:prSet/>
      <dgm:spPr/>
      <dgm:t>
        <a:bodyPr/>
        <a:lstStyle/>
        <a:p>
          <a:endParaRPr lang="en-US"/>
        </a:p>
      </dgm:t>
    </dgm:pt>
    <dgm:pt modelId="{E541E077-1B2A-4EE4-86EB-A9C8EB796CDE}" type="sibTrans" cxnId="{CD8BA18C-B00D-49F9-90AB-E431890F25E4}">
      <dgm:prSet/>
      <dgm:spPr/>
      <dgm:t>
        <a:bodyPr/>
        <a:lstStyle/>
        <a:p>
          <a:endParaRPr lang="en-US"/>
        </a:p>
      </dgm:t>
    </dgm:pt>
    <dgm:pt modelId="{9261F2AB-D9CC-4D0E-8375-84959FAF8446}">
      <dgm:prSet phldrT="[Text]"/>
      <dgm:spPr/>
      <dgm:t>
        <a:bodyPr/>
        <a:lstStyle/>
        <a:p>
          <a:endParaRPr lang="en-US" dirty="0"/>
        </a:p>
      </dgm:t>
    </dgm:pt>
    <dgm:pt modelId="{89A1A0B4-5D81-4F2E-B9A6-10FC0B7E5AE0}" type="parTrans" cxnId="{98597C91-8CAC-4C64-AF7B-286E3CC5B460}">
      <dgm:prSet/>
      <dgm:spPr/>
      <dgm:t>
        <a:bodyPr/>
        <a:lstStyle/>
        <a:p>
          <a:endParaRPr lang="en-US"/>
        </a:p>
      </dgm:t>
    </dgm:pt>
    <dgm:pt modelId="{F354D683-7512-4705-80E0-2DD71BE8137A}" type="sibTrans" cxnId="{98597C91-8CAC-4C64-AF7B-286E3CC5B460}">
      <dgm:prSet/>
      <dgm:spPr/>
      <dgm:t>
        <a:bodyPr/>
        <a:lstStyle/>
        <a:p>
          <a:endParaRPr lang="en-US"/>
        </a:p>
      </dgm:t>
    </dgm:pt>
    <dgm:pt modelId="{7D47EE86-2657-42BC-813C-9524EDBABE97}">
      <dgm:prSet phldrT="[Text]"/>
      <dgm:spPr/>
      <dgm:t>
        <a:bodyPr/>
        <a:lstStyle/>
        <a:p>
          <a:endParaRPr lang="en-US" dirty="0"/>
        </a:p>
      </dgm:t>
    </dgm:pt>
    <dgm:pt modelId="{C760F0B2-890C-423A-A208-C8CA70B96E67}" type="parTrans" cxnId="{2A3484B1-7E1B-4CD5-A973-3E750FF09636}">
      <dgm:prSet/>
      <dgm:spPr/>
      <dgm:t>
        <a:bodyPr/>
        <a:lstStyle/>
        <a:p>
          <a:endParaRPr lang="en-US"/>
        </a:p>
      </dgm:t>
    </dgm:pt>
    <dgm:pt modelId="{4F3B54B1-9EA9-4231-9912-D39EF898A6EF}" type="sibTrans" cxnId="{2A3484B1-7E1B-4CD5-A973-3E750FF09636}">
      <dgm:prSet/>
      <dgm:spPr/>
      <dgm:t>
        <a:bodyPr/>
        <a:lstStyle/>
        <a:p>
          <a:endParaRPr lang="en-US"/>
        </a:p>
      </dgm:t>
    </dgm:pt>
    <dgm:pt modelId="{83F404FF-08DD-4E79-8E47-57579D2B9464}">
      <dgm:prSet phldrT="[Text]"/>
      <dgm:spPr/>
      <dgm:t>
        <a:bodyPr/>
        <a:lstStyle/>
        <a:p>
          <a:endParaRPr lang="en-US" dirty="0"/>
        </a:p>
      </dgm:t>
    </dgm:pt>
    <dgm:pt modelId="{2076F47A-5C8F-450B-8EF8-43C25A59D4F6}" type="parTrans" cxnId="{670AEF9B-E218-4A60-8504-84E9E6B6E93B}">
      <dgm:prSet/>
      <dgm:spPr/>
      <dgm:t>
        <a:bodyPr/>
        <a:lstStyle/>
        <a:p>
          <a:endParaRPr lang="en-US"/>
        </a:p>
      </dgm:t>
    </dgm:pt>
    <dgm:pt modelId="{F5F371DE-9812-4FCA-9838-F3087C0D0E3E}" type="sibTrans" cxnId="{670AEF9B-E218-4A60-8504-84E9E6B6E93B}">
      <dgm:prSet/>
      <dgm:spPr/>
      <dgm:t>
        <a:bodyPr/>
        <a:lstStyle/>
        <a:p>
          <a:endParaRPr lang="en-US"/>
        </a:p>
      </dgm:t>
    </dgm:pt>
    <dgm:pt modelId="{D4E19341-717A-4FCC-A67C-0F2F244EB344}" type="pres">
      <dgm:prSet presAssocID="{F503E36E-89F6-484F-95A7-98948A7F122E}" presName="Name0" presStyleCnt="0">
        <dgm:presLayoutVars>
          <dgm:chMax val="11"/>
          <dgm:chPref val="11"/>
          <dgm:dir/>
          <dgm:resizeHandles/>
        </dgm:presLayoutVars>
      </dgm:prSet>
      <dgm:spPr/>
      <dgm:t>
        <a:bodyPr/>
        <a:lstStyle/>
        <a:p>
          <a:endParaRPr lang="en-US"/>
        </a:p>
      </dgm:t>
    </dgm:pt>
    <dgm:pt modelId="{EB9B46FD-106F-49AA-9520-59AAD5105F34}" type="pres">
      <dgm:prSet presAssocID="{6E81599B-9ACF-4F3A-ADF1-143444D18B8A}" presName="Accent4" presStyleCnt="0"/>
      <dgm:spPr/>
    </dgm:pt>
    <dgm:pt modelId="{CCAFA320-69BA-4E2A-803A-3D83BBC4CC04}" type="pres">
      <dgm:prSet presAssocID="{6E81599B-9ACF-4F3A-ADF1-143444D18B8A}" presName="Accent" presStyleLbl="node1" presStyleIdx="0" presStyleCnt="4"/>
      <dgm:spPr>
        <a:solidFill>
          <a:schemeClr val="accent1"/>
        </a:solidFill>
      </dgm:spPr>
    </dgm:pt>
    <dgm:pt modelId="{D4FA26E4-5F9E-4BBE-9600-3C1341F5B137}" type="pres">
      <dgm:prSet presAssocID="{6E81599B-9ACF-4F3A-ADF1-143444D18B8A}" presName="ParentBackground4" presStyleCnt="0"/>
      <dgm:spPr/>
    </dgm:pt>
    <dgm:pt modelId="{BCB125B9-ADE1-4C9F-9660-43A28989C191}" type="pres">
      <dgm:prSet presAssocID="{6E81599B-9ACF-4F3A-ADF1-143444D18B8A}" presName="ParentBackground" presStyleLbl="fgAcc1" presStyleIdx="0" presStyleCnt="4"/>
      <dgm:spPr/>
      <dgm:t>
        <a:bodyPr/>
        <a:lstStyle/>
        <a:p>
          <a:endParaRPr lang="en-US"/>
        </a:p>
      </dgm:t>
    </dgm:pt>
    <dgm:pt modelId="{41226E98-B5F1-4A48-BF6C-3154D8DB2BFE}" type="pres">
      <dgm:prSet presAssocID="{6E81599B-9ACF-4F3A-ADF1-143444D18B8A}" presName="Child4" presStyleLbl="revTx" presStyleIdx="0" presStyleCnt="4">
        <dgm:presLayoutVars>
          <dgm:chMax val="0"/>
          <dgm:chPref val="0"/>
          <dgm:bulletEnabled val="1"/>
        </dgm:presLayoutVars>
      </dgm:prSet>
      <dgm:spPr/>
      <dgm:t>
        <a:bodyPr/>
        <a:lstStyle/>
        <a:p>
          <a:endParaRPr lang="en-US"/>
        </a:p>
      </dgm:t>
    </dgm:pt>
    <dgm:pt modelId="{849F8952-4898-4874-B270-48FC4E621189}" type="pres">
      <dgm:prSet presAssocID="{6E81599B-9ACF-4F3A-ADF1-143444D18B8A}" presName="Parent4" presStyleLbl="revTx" presStyleIdx="0" presStyleCnt="4">
        <dgm:presLayoutVars>
          <dgm:chMax val="1"/>
          <dgm:chPref val="1"/>
          <dgm:bulletEnabled val="1"/>
        </dgm:presLayoutVars>
      </dgm:prSet>
      <dgm:spPr/>
      <dgm:t>
        <a:bodyPr/>
        <a:lstStyle/>
        <a:p>
          <a:endParaRPr lang="en-US"/>
        </a:p>
      </dgm:t>
    </dgm:pt>
    <dgm:pt modelId="{CC741E42-7C56-42E0-964A-FDCA94A243EA}" type="pres">
      <dgm:prSet presAssocID="{2827F6FF-E6D2-4A86-BFAB-F87AE4187DFA}" presName="Accent3" presStyleCnt="0"/>
      <dgm:spPr/>
    </dgm:pt>
    <dgm:pt modelId="{BD8B6BA7-F2B1-4D19-AAF6-8598B0EADF2D}" type="pres">
      <dgm:prSet presAssocID="{2827F6FF-E6D2-4A86-BFAB-F87AE4187DFA}" presName="Accent" presStyleLbl="node1" presStyleIdx="1" presStyleCnt="4"/>
      <dgm:spPr>
        <a:solidFill>
          <a:schemeClr val="accent6"/>
        </a:solidFill>
      </dgm:spPr>
    </dgm:pt>
    <dgm:pt modelId="{1DA53ED3-2C81-41F1-A9FC-1C16D1F15363}" type="pres">
      <dgm:prSet presAssocID="{2827F6FF-E6D2-4A86-BFAB-F87AE4187DFA}" presName="ParentBackground3" presStyleCnt="0"/>
      <dgm:spPr/>
    </dgm:pt>
    <dgm:pt modelId="{0F6A8C4C-516E-43C0-BBCC-A3C00CED0A03}" type="pres">
      <dgm:prSet presAssocID="{2827F6FF-E6D2-4A86-BFAB-F87AE4187DFA}" presName="ParentBackground" presStyleLbl="fgAcc1" presStyleIdx="1" presStyleCnt="4"/>
      <dgm:spPr/>
      <dgm:t>
        <a:bodyPr/>
        <a:lstStyle/>
        <a:p>
          <a:endParaRPr lang="en-US"/>
        </a:p>
      </dgm:t>
    </dgm:pt>
    <dgm:pt modelId="{A1B9CA61-2A37-42C7-83D2-D7FA31D7F822}" type="pres">
      <dgm:prSet presAssocID="{2827F6FF-E6D2-4A86-BFAB-F87AE4187DFA}" presName="Child3" presStyleLbl="revTx" presStyleIdx="1" presStyleCnt="4">
        <dgm:presLayoutVars>
          <dgm:chMax val="0"/>
          <dgm:chPref val="0"/>
          <dgm:bulletEnabled val="1"/>
        </dgm:presLayoutVars>
      </dgm:prSet>
      <dgm:spPr/>
      <dgm:t>
        <a:bodyPr/>
        <a:lstStyle/>
        <a:p>
          <a:endParaRPr lang="en-US"/>
        </a:p>
      </dgm:t>
    </dgm:pt>
    <dgm:pt modelId="{C4386EFA-42E8-440F-B2D6-B30F7A5C64C5}" type="pres">
      <dgm:prSet presAssocID="{2827F6FF-E6D2-4A86-BFAB-F87AE4187DFA}" presName="Parent3" presStyleLbl="revTx" presStyleIdx="1" presStyleCnt="4">
        <dgm:presLayoutVars>
          <dgm:chMax val="1"/>
          <dgm:chPref val="1"/>
          <dgm:bulletEnabled val="1"/>
        </dgm:presLayoutVars>
      </dgm:prSet>
      <dgm:spPr/>
      <dgm:t>
        <a:bodyPr/>
        <a:lstStyle/>
        <a:p>
          <a:endParaRPr lang="en-US"/>
        </a:p>
      </dgm:t>
    </dgm:pt>
    <dgm:pt modelId="{1DE9F32B-4833-49DA-930C-DC0D4D6B6BB1}" type="pres">
      <dgm:prSet presAssocID="{D2628F7A-7BAF-447D-A19A-6C03D7FFB36B}" presName="Accent2" presStyleCnt="0"/>
      <dgm:spPr/>
    </dgm:pt>
    <dgm:pt modelId="{FAD1FFF6-C352-4E1C-A323-EB8BE20C231A}" type="pres">
      <dgm:prSet presAssocID="{D2628F7A-7BAF-447D-A19A-6C03D7FFB36B}" presName="Accent" presStyleLbl="node1" presStyleIdx="2" presStyleCnt="4"/>
      <dgm:spPr>
        <a:solidFill>
          <a:schemeClr val="accent4"/>
        </a:solidFill>
      </dgm:spPr>
    </dgm:pt>
    <dgm:pt modelId="{AC93C0FD-FE29-44ED-8912-30072B2E6392}" type="pres">
      <dgm:prSet presAssocID="{D2628F7A-7BAF-447D-A19A-6C03D7FFB36B}" presName="ParentBackground2" presStyleCnt="0"/>
      <dgm:spPr/>
    </dgm:pt>
    <dgm:pt modelId="{57291CCC-B22B-4330-AE42-C0205D65CC69}" type="pres">
      <dgm:prSet presAssocID="{D2628F7A-7BAF-447D-A19A-6C03D7FFB36B}" presName="ParentBackground" presStyleLbl="fgAcc1" presStyleIdx="2" presStyleCnt="4"/>
      <dgm:spPr/>
      <dgm:t>
        <a:bodyPr/>
        <a:lstStyle/>
        <a:p>
          <a:endParaRPr lang="en-US"/>
        </a:p>
      </dgm:t>
    </dgm:pt>
    <dgm:pt modelId="{9D643CBB-29DB-48CD-B5AA-125A3B216915}" type="pres">
      <dgm:prSet presAssocID="{D2628F7A-7BAF-447D-A19A-6C03D7FFB36B}" presName="Child2" presStyleLbl="revTx" presStyleIdx="2" presStyleCnt="4">
        <dgm:presLayoutVars>
          <dgm:chMax val="0"/>
          <dgm:chPref val="0"/>
          <dgm:bulletEnabled val="1"/>
        </dgm:presLayoutVars>
      </dgm:prSet>
      <dgm:spPr/>
      <dgm:t>
        <a:bodyPr/>
        <a:lstStyle/>
        <a:p>
          <a:endParaRPr lang="en-US"/>
        </a:p>
      </dgm:t>
    </dgm:pt>
    <dgm:pt modelId="{E8BFA1B4-D362-4A52-894C-0E94261ABF4E}" type="pres">
      <dgm:prSet presAssocID="{D2628F7A-7BAF-447D-A19A-6C03D7FFB36B}" presName="Parent2" presStyleLbl="revTx" presStyleIdx="2" presStyleCnt="4">
        <dgm:presLayoutVars>
          <dgm:chMax val="1"/>
          <dgm:chPref val="1"/>
          <dgm:bulletEnabled val="1"/>
        </dgm:presLayoutVars>
      </dgm:prSet>
      <dgm:spPr/>
      <dgm:t>
        <a:bodyPr/>
        <a:lstStyle/>
        <a:p>
          <a:endParaRPr lang="en-US"/>
        </a:p>
      </dgm:t>
    </dgm:pt>
    <dgm:pt modelId="{0C6DDADB-9F92-429C-8E1D-10A258CE588A}" type="pres">
      <dgm:prSet presAssocID="{FCD9E220-7B25-4746-87A1-42BD7AF40500}" presName="Accent1" presStyleCnt="0"/>
      <dgm:spPr/>
    </dgm:pt>
    <dgm:pt modelId="{C10348CC-33D6-4556-BAA8-7BF2CD97EBBB}" type="pres">
      <dgm:prSet presAssocID="{FCD9E220-7B25-4746-87A1-42BD7AF40500}" presName="Accent" presStyleLbl="node1" presStyleIdx="3" presStyleCnt="4"/>
      <dgm:spPr>
        <a:solidFill>
          <a:schemeClr val="accent2"/>
        </a:solidFill>
      </dgm:spPr>
    </dgm:pt>
    <dgm:pt modelId="{DBF966EC-A901-4120-AC14-5EE5B649E7C6}" type="pres">
      <dgm:prSet presAssocID="{FCD9E220-7B25-4746-87A1-42BD7AF40500}" presName="ParentBackground1" presStyleCnt="0"/>
      <dgm:spPr/>
    </dgm:pt>
    <dgm:pt modelId="{6D4D01F2-F706-4B43-8270-2171867D2367}" type="pres">
      <dgm:prSet presAssocID="{FCD9E220-7B25-4746-87A1-42BD7AF40500}" presName="ParentBackground" presStyleLbl="fgAcc1" presStyleIdx="3" presStyleCnt="4"/>
      <dgm:spPr/>
      <dgm:t>
        <a:bodyPr/>
        <a:lstStyle/>
        <a:p>
          <a:endParaRPr lang="en-US"/>
        </a:p>
      </dgm:t>
    </dgm:pt>
    <dgm:pt modelId="{5AEF78A6-AFEC-4C47-AE52-22CBEF40953C}" type="pres">
      <dgm:prSet presAssocID="{FCD9E220-7B25-4746-87A1-42BD7AF40500}" presName="Child1" presStyleLbl="revTx" presStyleIdx="3" presStyleCnt="4">
        <dgm:presLayoutVars>
          <dgm:chMax val="0"/>
          <dgm:chPref val="0"/>
          <dgm:bulletEnabled val="1"/>
        </dgm:presLayoutVars>
      </dgm:prSet>
      <dgm:spPr/>
      <dgm:t>
        <a:bodyPr/>
        <a:lstStyle/>
        <a:p>
          <a:endParaRPr lang="en-US"/>
        </a:p>
      </dgm:t>
    </dgm:pt>
    <dgm:pt modelId="{3D1925E1-704A-44CF-8BBE-3F5879F36BD6}" type="pres">
      <dgm:prSet presAssocID="{FCD9E220-7B25-4746-87A1-42BD7AF40500}" presName="Parent1" presStyleLbl="revTx" presStyleIdx="3" presStyleCnt="4">
        <dgm:presLayoutVars>
          <dgm:chMax val="1"/>
          <dgm:chPref val="1"/>
          <dgm:bulletEnabled val="1"/>
        </dgm:presLayoutVars>
      </dgm:prSet>
      <dgm:spPr/>
      <dgm:t>
        <a:bodyPr/>
        <a:lstStyle/>
        <a:p>
          <a:endParaRPr lang="en-US"/>
        </a:p>
      </dgm:t>
    </dgm:pt>
  </dgm:ptLst>
  <dgm:cxnLst>
    <dgm:cxn modelId="{98597C91-8CAC-4C64-AF7B-286E3CC5B460}" srcId="{D2628F7A-7BAF-447D-A19A-6C03D7FFB36B}" destId="{9261F2AB-D9CC-4D0E-8375-84959FAF8446}" srcOrd="0" destOrd="0" parTransId="{89A1A0B4-5D81-4F2E-B9A6-10FC0B7E5AE0}" sibTransId="{F354D683-7512-4705-80E0-2DD71BE8137A}"/>
    <dgm:cxn modelId="{52075488-F5E7-4B13-B5C7-4E25D75B9FC6}" type="presOf" srcId="{78E38839-02D7-40B9-8846-EAD2C73822DE}" destId="{5AEF78A6-AFEC-4C47-AE52-22CBEF40953C}" srcOrd="0" destOrd="0" presId="urn:microsoft.com/office/officeart/2011/layout/CircleProcess"/>
    <dgm:cxn modelId="{B647D259-6A7F-46E3-803C-A22C304F6899}" type="presOf" srcId="{D2628F7A-7BAF-447D-A19A-6C03D7FFB36B}" destId="{57291CCC-B22B-4330-AE42-C0205D65CC69}" srcOrd="0" destOrd="0" presId="urn:microsoft.com/office/officeart/2011/layout/CircleProcess"/>
    <dgm:cxn modelId="{6FCE3602-4510-4827-B226-30FA17812A9A}" srcId="{FCD9E220-7B25-4746-87A1-42BD7AF40500}" destId="{78E38839-02D7-40B9-8846-EAD2C73822DE}" srcOrd="0" destOrd="0" parTransId="{6AB89111-BF5E-40CB-BEFB-966667BC09AA}" sibTransId="{334635DA-E5A4-4F7D-85DE-21B93956D05F}"/>
    <dgm:cxn modelId="{510B808D-C793-473B-B8B5-FFECC55E5703}" type="presOf" srcId="{2827F6FF-E6D2-4A86-BFAB-F87AE4187DFA}" destId="{C4386EFA-42E8-440F-B2D6-B30F7A5C64C5}" srcOrd="1" destOrd="0" presId="urn:microsoft.com/office/officeart/2011/layout/CircleProcess"/>
    <dgm:cxn modelId="{5769CE43-7740-4323-95B3-6470B40D5E46}" type="presOf" srcId="{9261F2AB-D9CC-4D0E-8375-84959FAF8446}" destId="{9D643CBB-29DB-48CD-B5AA-125A3B216915}" srcOrd="0" destOrd="0" presId="urn:microsoft.com/office/officeart/2011/layout/CircleProcess"/>
    <dgm:cxn modelId="{69B17741-68D3-40DC-9536-D1B95F18203D}" type="presOf" srcId="{83F404FF-08DD-4E79-8E47-57579D2B9464}" destId="{41226E98-B5F1-4A48-BF6C-3154D8DB2BFE}" srcOrd="0" destOrd="0" presId="urn:microsoft.com/office/officeart/2011/layout/CircleProcess"/>
    <dgm:cxn modelId="{E53E2483-DA05-4BE2-85FB-606B7BB3F719}" srcId="{F503E36E-89F6-484F-95A7-98948A7F122E}" destId="{6E81599B-9ACF-4F3A-ADF1-143444D18B8A}" srcOrd="3" destOrd="0" parTransId="{C182620E-DF2F-4B75-83BF-34878066E2F4}" sibTransId="{4FCEED85-A9E3-48DB-A47E-2F5070E1AB9F}"/>
    <dgm:cxn modelId="{14F0BA15-B14E-4129-ADD0-BDD69B73BF2F}" type="presOf" srcId="{D2628F7A-7BAF-447D-A19A-6C03D7FFB36B}" destId="{E8BFA1B4-D362-4A52-894C-0E94261ABF4E}" srcOrd="1" destOrd="0" presId="urn:microsoft.com/office/officeart/2011/layout/CircleProcess"/>
    <dgm:cxn modelId="{670AEF9B-E218-4A60-8504-84E9E6B6E93B}" srcId="{6E81599B-9ACF-4F3A-ADF1-143444D18B8A}" destId="{83F404FF-08DD-4E79-8E47-57579D2B9464}" srcOrd="0" destOrd="0" parTransId="{2076F47A-5C8F-450B-8EF8-43C25A59D4F6}" sibTransId="{F5F371DE-9812-4FCA-9838-F3087C0D0E3E}"/>
    <dgm:cxn modelId="{576D6B05-7F78-483C-A2CC-2F6FFBA64772}" type="presOf" srcId="{2827F6FF-E6D2-4A86-BFAB-F87AE4187DFA}" destId="{0F6A8C4C-516E-43C0-BBCC-A3C00CED0A03}" srcOrd="0" destOrd="0" presId="urn:microsoft.com/office/officeart/2011/layout/CircleProcess"/>
    <dgm:cxn modelId="{3CFE41AD-D8A8-4821-8C2B-D3A6E3B1768B}" srcId="{F503E36E-89F6-484F-95A7-98948A7F122E}" destId="{FCD9E220-7B25-4746-87A1-42BD7AF40500}" srcOrd="0" destOrd="0" parTransId="{CB71515F-4B31-4026-B340-D571E6D46489}" sibTransId="{8D5CE10C-FDBE-4BB3-8F9A-A56E695F5452}"/>
    <dgm:cxn modelId="{E578AE09-486D-4C1E-AB36-CA886C6400BC}" type="presOf" srcId="{7D47EE86-2657-42BC-813C-9524EDBABE97}" destId="{A1B9CA61-2A37-42C7-83D2-D7FA31D7F822}" srcOrd="0" destOrd="0" presId="urn:microsoft.com/office/officeart/2011/layout/CircleProcess"/>
    <dgm:cxn modelId="{70BF14D4-FF46-4A26-814E-AED53CE63EFC}" type="presOf" srcId="{FCD9E220-7B25-4746-87A1-42BD7AF40500}" destId="{3D1925E1-704A-44CF-8BBE-3F5879F36BD6}" srcOrd="1" destOrd="0" presId="urn:microsoft.com/office/officeart/2011/layout/CircleProcess"/>
    <dgm:cxn modelId="{0B5A0ACB-F4E6-4BFF-B425-2EDDFB6A56D8}" type="presOf" srcId="{F503E36E-89F6-484F-95A7-98948A7F122E}" destId="{D4E19341-717A-4FCC-A67C-0F2F244EB344}" srcOrd="0" destOrd="0" presId="urn:microsoft.com/office/officeart/2011/layout/CircleProcess"/>
    <dgm:cxn modelId="{EE860E53-C39B-43C1-9750-39E18802085D}" type="presOf" srcId="{6E81599B-9ACF-4F3A-ADF1-143444D18B8A}" destId="{BCB125B9-ADE1-4C9F-9660-43A28989C191}" srcOrd="0" destOrd="0" presId="urn:microsoft.com/office/officeart/2011/layout/CircleProcess"/>
    <dgm:cxn modelId="{C1579480-05D2-48C4-8E4E-14D8D35AAA92}" type="presOf" srcId="{6E81599B-9ACF-4F3A-ADF1-143444D18B8A}" destId="{849F8952-4898-4874-B270-48FC4E621189}" srcOrd="1" destOrd="0" presId="urn:microsoft.com/office/officeart/2011/layout/CircleProcess"/>
    <dgm:cxn modelId="{CD8BA18C-B00D-49F9-90AB-E431890F25E4}" srcId="{F503E36E-89F6-484F-95A7-98948A7F122E}" destId="{D2628F7A-7BAF-447D-A19A-6C03D7FFB36B}" srcOrd="1" destOrd="0" parTransId="{E4A25BC7-A9DC-4480-9A46-88FD69CEF586}" sibTransId="{E541E077-1B2A-4EE4-86EB-A9C8EB796CDE}"/>
    <dgm:cxn modelId="{9C93A487-BACF-427A-B460-17EA14592CD6}" type="presOf" srcId="{FCD9E220-7B25-4746-87A1-42BD7AF40500}" destId="{6D4D01F2-F706-4B43-8270-2171867D2367}" srcOrd="0" destOrd="0" presId="urn:microsoft.com/office/officeart/2011/layout/CircleProcess"/>
    <dgm:cxn modelId="{2A3484B1-7E1B-4CD5-A973-3E750FF09636}" srcId="{2827F6FF-E6D2-4A86-BFAB-F87AE4187DFA}" destId="{7D47EE86-2657-42BC-813C-9524EDBABE97}" srcOrd="0" destOrd="0" parTransId="{C760F0B2-890C-423A-A208-C8CA70B96E67}" sibTransId="{4F3B54B1-9EA9-4231-9912-D39EF898A6EF}"/>
    <dgm:cxn modelId="{A9E0C7D1-810A-4D3E-8312-B6926552B469}" srcId="{F503E36E-89F6-484F-95A7-98948A7F122E}" destId="{2827F6FF-E6D2-4A86-BFAB-F87AE4187DFA}" srcOrd="2" destOrd="0" parTransId="{04ABF147-34C5-4727-A7D2-F369F89FEBD2}" sibTransId="{9A7F3BA6-E78B-4D96-B4F2-F52374B9D254}"/>
    <dgm:cxn modelId="{D81D3611-5B64-4EA2-A457-663C9DE4775F}" type="presParOf" srcId="{D4E19341-717A-4FCC-A67C-0F2F244EB344}" destId="{EB9B46FD-106F-49AA-9520-59AAD5105F34}" srcOrd="0" destOrd="0" presId="urn:microsoft.com/office/officeart/2011/layout/CircleProcess"/>
    <dgm:cxn modelId="{C6FE6C64-81DD-4448-A5FE-D34D8E7DA91A}" type="presParOf" srcId="{EB9B46FD-106F-49AA-9520-59AAD5105F34}" destId="{CCAFA320-69BA-4E2A-803A-3D83BBC4CC04}" srcOrd="0" destOrd="0" presId="urn:microsoft.com/office/officeart/2011/layout/CircleProcess"/>
    <dgm:cxn modelId="{0E41F6CB-4BB2-4C36-A11D-3E1DF04EDFE6}" type="presParOf" srcId="{D4E19341-717A-4FCC-A67C-0F2F244EB344}" destId="{D4FA26E4-5F9E-4BBE-9600-3C1341F5B137}" srcOrd="1" destOrd="0" presId="urn:microsoft.com/office/officeart/2011/layout/CircleProcess"/>
    <dgm:cxn modelId="{80E835EB-7D71-425B-B2BA-7A0D72D1406B}" type="presParOf" srcId="{D4FA26E4-5F9E-4BBE-9600-3C1341F5B137}" destId="{BCB125B9-ADE1-4C9F-9660-43A28989C191}" srcOrd="0" destOrd="0" presId="urn:microsoft.com/office/officeart/2011/layout/CircleProcess"/>
    <dgm:cxn modelId="{E09CE96F-A8E3-4CC3-AD09-71C9E583E5F0}" type="presParOf" srcId="{D4E19341-717A-4FCC-A67C-0F2F244EB344}" destId="{41226E98-B5F1-4A48-BF6C-3154D8DB2BFE}" srcOrd="2" destOrd="0" presId="urn:microsoft.com/office/officeart/2011/layout/CircleProcess"/>
    <dgm:cxn modelId="{DA322F11-4A9E-40B2-9907-434B7D098532}" type="presParOf" srcId="{D4E19341-717A-4FCC-A67C-0F2F244EB344}" destId="{849F8952-4898-4874-B270-48FC4E621189}" srcOrd="3" destOrd="0" presId="urn:microsoft.com/office/officeart/2011/layout/CircleProcess"/>
    <dgm:cxn modelId="{FC4D92E2-2212-47AF-AC77-3FCE3F80C3FF}" type="presParOf" srcId="{D4E19341-717A-4FCC-A67C-0F2F244EB344}" destId="{CC741E42-7C56-42E0-964A-FDCA94A243EA}" srcOrd="4" destOrd="0" presId="urn:microsoft.com/office/officeart/2011/layout/CircleProcess"/>
    <dgm:cxn modelId="{AD4BCA37-F69B-45FF-BFCF-25DC6986F1C4}" type="presParOf" srcId="{CC741E42-7C56-42E0-964A-FDCA94A243EA}" destId="{BD8B6BA7-F2B1-4D19-AAF6-8598B0EADF2D}" srcOrd="0" destOrd="0" presId="urn:microsoft.com/office/officeart/2011/layout/CircleProcess"/>
    <dgm:cxn modelId="{9E98BE2E-9034-4361-A3CF-7AE691ABE0E8}" type="presParOf" srcId="{D4E19341-717A-4FCC-A67C-0F2F244EB344}" destId="{1DA53ED3-2C81-41F1-A9FC-1C16D1F15363}" srcOrd="5" destOrd="0" presId="urn:microsoft.com/office/officeart/2011/layout/CircleProcess"/>
    <dgm:cxn modelId="{8B911528-D866-4110-A67F-F35B3F6362C5}" type="presParOf" srcId="{1DA53ED3-2C81-41F1-A9FC-1C16D1F15363}" destId="{0F6A8C4C-516E-43C0-BBCC-A3C00CED0A03}" srcOrd="0" destOrd="0" presId="urn:microsoft.com/office/officeart/2011/layout/CircleProcess"/>
    <dgm:cxn modelId="{439A8D05-1BEE-46E6-A002-AED89068D48A}" type="presParOf" srcId="{D4E19341-717A-4FCC-A67C-0F2F244EB344}" destId="{A1B9CA61-2A37-42C7-83D2-D7FA31D7F822}" srcOrd="6" destOrd="0" presId="urn:microsoft.com/office/officeart/2011/layout/CircleProcess"/>
    <dgm:cxn modelId="{88081B40-81B0-4970-B45B-8DBD377D004F}" type="presParOf" srcId="{D4E19341-717A-4FCC-A67C-0F2F244EB344}" destId="{C4386EFA-42E8-440F-B2D6-B30F7A5C64C5}" srcOrd="7" destOrd="0" presId="urn:microsoft.com/office/officeart/2011/layout/CircleProcess"/>
    <dgm:cxn modelId="{CA1849A2-7DC6-408B-9D99-A6857C8C3DB5}" type="presParOf" srcId="{D4E19341-717A-4FCC-A67C-0F2F244EB344}" destId="{1DE9F32B-4833-49DA-930C-DC0D4D6B6BB1}" srcOrd="8" destOrd="0" presId="urn:microsoft.com/office/officeart/2011/layout/CircleProcess"/>
    <dgm:cxn modelId="{F9C45022-6800-4F0B-828A-CD3CCFEDB736}" type="presParOf" srcId="{1DE9F32B-4833-49DA-930C-DC0D4D6B6BB1}" destId="{FAD1FFF6-C352-4E1C-A323-EB8BE20C231A}" srcOrd="0" destOrd="0" presId="urn:microsoft.com/office/officeart/2011/layout/CircleProcess"/>
    <dgm:cxn modelId="{10A81567-1CAE-447B-903D-1B1FE0372FC6}" type="presParOf" srcId="{D4E19341-717A-4FCC-A67C-0F2F244EB344}" destId="{AC93C0FD-FE29-44ED-8912-30072B2E6392}" srcOrd="9" destOrd="0" presId="urn:microsoft.com/office/officeart/2011/layout/CircleProcess"/>
    <dgm:cxn modelId="{A815672A-1620-4AFC-A6DE-C3D76BCBB045}" type="presParOf" srcId="{AC93C0FD-FE29-44ED-8912-30072B2E6392}" destId="{57291CCC-B22B-4330-AE42-C0205D65CC69}" srcOrd="0" destOrd="0" presId="urn:microsoft.com/office/officeart/2011/layout/CircleProcess"/>
    <dgm:cxn modelId="{4D72B8E4-8AF9-4E9A-A696-C8BF30C737B9}" type="presParOf" srcId="{D4E19341-717A-4FCC-A67C-0F2F244EB344}" destId="{9D643CBB-29DB-48CD-B5AA-125A3B216915}" srcOrd="10" destOrd="0" presId="urn:microsoft.com/office/officeart/2011/layout/CircleProcess"/>
    <dgm:cxn modelId="{7BF0876B-AE25-4C3D-88C9-8CCE6CD7AA52}" type="presParOf" srcId="{D4E19341-717A-4FCC-A67C-0F2F244EB344}" destId="{E8BFA1B4-D362-4A52-894C-0E94261ABF4E}" srcOrd="11" destOrd="0" presId="urn:microsoft.com/office/officeart/2011/layout/CircleProcess"/>
    <dgm:cxn modelId="{B8215F44-7F3E-439E-96AB-4843BA2D8B49}" type="presParOf" srcId="{D4E19341-717A-4FCC-A67C-0F2F244EB344}" destId="{0C6DDADB-9F92-429C-8E1D-10A258CE588A}" srcOrd="12" destOrd="0" presId="urn:microsoft.com/office/officeart/2011/layout/CircleProcess"/>
    <dgm:cxn modelId="{5B609F59-6EAB-4AF1-8F89-82982CBB8E40}" type="presParOf" srcId="{0C6DDADB-9F92-429C-8E1D-10A258CE588A}" destId="{C10348CC-33D6-4556-BAA8-7BF2CD97EBBB}" srcOrd="0" destOrd="0" presId="urn:microsoft.com/office/officeart/2011/layout/CircleProcess"/>
    <dgm:cxn modelId="{59E1A4EB-6EAA-4D08-A189-45872E7632EB}" type="presParOf" srcId="{D4E19341-717A-4FCC-A67C-0F2F244EB344}" destId="{DBF966EC-A901-4120-AC14-5EE5B649E7C6}" srcOrd="13" destOrd="0" presId="urn:microsoft.com/office/officeart/2011/layout/CircleProcess"/>
    <dgm:cxn modelId="{D38A5224-88F9-47D0-9A26-DEE14FD92FDB}" type="presParOf" srcId="{DBF966EC-A901-4120-AC14-5EE5B649E7C6}" destId="{6D4D01F2-F706-4B43-8270-2171867D2367}" srcOrd="0" destOrd="0" presId="urn:microsoft.com/office/officeart/2011/layout/CircleProcess"/>
    <dgm:cxn modelId="{6E457807-B66B-4083-99DC-F4AAB3D585DD}" type="presParOf" srcId="{D4E19341-717A-4FCC-A67C-0F2F244EB344}" destId="{5AEF78A6-AFEC-4C47-AE52-22CBEF40953C}" srcOrd="14" destOrd="0" presId="urn:microsoft.com/office/officeart/2011/layout/CircleProcess"/>
    <dgm:cxn modelId="{671E8C2A-3DB1-42C4-A3D3-769F1D12AA9C}" type="presParOf" srcId="{D4E19341-717A-4FCC-A67C-0F2F244EB344}" destId="{3D1925E1-704A-44CF-8BBE-3F5879F36BD6}" srcOrd="15"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56605-6D38-43CF-AA4C-F87D4A85D91A}" type="datetimeFigureOut">
              <a:rPr lang="es-AR" smtClean="0"/>
              <a:t>20/09/2022</a:t>
            </a:fld>
            <a:endParaRPr lang="es-A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CC64E-9A59-450F-A031-63A841A460E7}" type="slidenum">
              <a:rPr lang="es-AR" smtClean="0"/>
              <a:t>‹Nº›</a:t>
            </a:fld>
            <a:endParaRPr lang="es-AR"/>
          </a:p>
        </p:txBody>
      </p:sp>
    </p:spTree>
    <p:extLst>
      <p:ext uri="{BB962C8B-B14F-4D97-AF65-F5344CB8AC3E}">
        <p14:creationId xmlns:p14="http://schemas.microsoft.com/office/powerpoint/2010/main" val="157041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bradfrost.com/"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a:t>
            </a:fld>
            <a:endParaRPr lang="es-AR"/>
          </a:p>
        </p:txBody>
      </p:sp>
    </p:spTree>
    <p:extLst>
      <p:ext uri="{BB962C8B-B14F-4D97-AF65-F5344CB8AC3E}">
        <p14:creationId xmlns:p14="http://schemas.microsoft.com/office/powerpoint/2010/main" val="2870251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COMO</a:t>
            </a:r>
            <a:r>
              <a:rPr lang="en-US" baseline="0" dirty="0" smtClean="0"/>
              <a:t> HAGO PARA QUE NOO SEA COSTOSO USAR MI WEB…</a:t>
            </a:r>
            <a:br>
              <a:rPr lang="en-US" baseline="0" dirty="0" smtClean="0"/>
            </a:br>
            <a:r>
              <a:rPr lang="en-US" baseline="0" dirty="0" smtClean="0"/>
              <a:t>NO PIENSEN MIS USUARIOS…</a:t>
            </a:r>
          </a:p>
          <a:p>
            <a:endParaRPr lang="en-US" baseline="0" dirty="0" smtClean="0"/>
          </a:p>
          <a:p>
            <a:r>
              <a:rPr lang="en-US" baseline="0" dirty="0" smtClean="0"/>
              <a:t>ANTES QUE ESO… COMO SE QUE PIENSAN MIS USUARIOS? PIENSAN??</a:t>
            </a:r>
          </a:p>
          <a:p>
            <a:endParaRPr lang="en-US" baseline="0" dirty="0" smtClean="0"/>
          </a:p>
          <a:p>
            <a:r>
              <a:rPr lang="en-US" baseline="0" dirty="0" smtClean="0"/>
              <a:t>HAY QUE ANALIZAR MI WEB…</a:t>
            </a:r>
          </a:p>
          <a:p>
            <a:r>
              <a:rPr lang="en-US" baseline="0" dirty="0" smtClean="0"/>
              <a:t>COMO? ANALISIS HEURISTICO</a:t>
            </a:r>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11</a:t>
            </a:fld>
            <a:endParaRPr lang="es-AR"/>
          </a:p>
        </p:txBody>
      </p:sp>
    </p:spTree>
    <p:extLst>
      <p:ext uri="{BB962C8B-B14F-4D97-AF65-F5344CB8AC3E}">
        <p14:creationId xmlns:p14="http://schemas.microsoft.com/office/powerpoint/2010/main" val="3876783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HAY QUE HACER SIEMPRE TEST CON USUARIOS…. SIEMPRE….!!!!!</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12</a:t>
            </a:fld>
            <a:endParaRPr lang="es-AR"/>
          </a:p>
        </p:txBody>
      </p:sp>
    </p:spTree>
    <p:extLst>
      <p:ext uri="{BB962C8B-B14F-4D97-AF65-F5344CB8AC3E}">
        <p14:creationId xmlns:p14="http://schemas.microsoft.com/office/powerpoint/2010/main" val="3218639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 HACER UN ANALISIS, HAY</a:t>
            </a:r>
            <a:r>
              <a:rPr lang="en-US" baseline="0" dirty="0" smtClean="0"/>
              <a:t> QUE ELEGIR UNA HEURISTICA, Y VALIDAR SI LA WEB LA RESPETA O NO.</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13</a:t>
            </a:fld>
            <a:endParaRPr lang="es-AR"/>
          </a:p>
        </p:txBody>
      </p:sp>
    </p:spTree>
    <p:extLst>
      <p:ext uri="{BB962C8B-B14F-4D97-AF65-F5344CB8AC3E}">
        <p14:creationId xmlns:p14="http://schemas.microsoft.com/office/powerpoint/2010/main" val="1927492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PIEROTTI Y MONTERO, HACEN UNA ESPECIE DE CHECKLIST, ES MAS FACIL HACER EL ANALISIS, PERO SON MAS LARGO Y DETALLADOS, HAY QUE SABER SELECCIONAR A</a:t>
            </a:r>
            <a:r>
              <a:rPr lang="en-US" baseline="0" dirty="0" smtClean="0"/>
              <a:t> QUE HEURISTICA LE DOY MAS PESO.</a:t>
            </a:r>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14</a:t>
            </a:fld>
            <a:endParaRPr lang="es-AR"/>
          </a:p>
        </p:txBody>
      </p:sp>
    </p:spTree>
    <p:extLst>
      <p:ext uri="{BB962C8B-B14F-4D97-AF65-F5344CB8AC3E}">
        <p14:creationId xmlns:p14="http://schemas.microsoft.com/office/powerpoint/2010/main" val="2157767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 CARTELITOS DE AGUARDE</a:t>
            </a:r>
            <a:r>
              <a:rPr lang="en-US" baseline="0" dirty="0" smtClean="0"/>
              <a:t> DE WONDOWS… NOHACEN PARA NADA! VISIBLE EL ESTADO DEL SISTEMA.</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16</a:t>
            </a:fld>
            <a:endParaRPr lang="es-AR"/>
          </a:p>
        </p:txBody>
      </p:sp>
    </p:spTree>
    <p:extLst>
      <p:ext uri="{BB962C8B-B14F-4D97-AF65-F5344CB8AC3E}">
        <p14:creationId xmlns:p14="http://schemas.microsoft.com/office/powerpoint/2010/main" val="3503787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 CARTELITOS DE AGUARDE</a:t>
            </a:r>
            <a:r>
              <a:rPr lang="en-US" baseline="0" dirty="0" smtClean="0"/>
              <a:t> DE WONDOWS… NOHACEN PARA NADA! VISIBLE EL ESTADO DEL SISTEMA.</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17</a:t>
            </a:fld>
            <a:endParaRPr lang="es-AR"/>
          </a:p>
        </p:txBody>
      </p:sp>
    </p:spTree>
    <p:extLst>
      <p:ext uri="{BB962C8B-B14F-4D97-AF65-F5344CB8AC3E}">
        <p14:creationId xmlns:p14="http://schemas.microsoft.com/office/powerpoint/2010/main" val="43834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Recibimos</a:t>
            </a:r>
            <a:r>
              <a:rPr lang="en-US" baseline="0" dirty="0" smtClean="0"/>
              <a:t> </a:t>
            </a:r>
            <a:r>
              <a:rPr lang="en-US" baseline="0" dirty="0" err="1" smtClean="0"/>
              <a:t>infinidad</a:t>
            </a:r>
            <a:r>
              <a:rPr lang="en-US" baseline="0" dirty="0" smtClean="0"/>
              <a:t> de </a:t>
            </a:r>
            <a:r>
              <a:rPr lang="en-US" baseline="0" dirty="0" err="1" smtClean="0"/>
              <a:t>señales</a:t>
            </a:r>
            <a:endParaRPr lang="en-US" baseline="0" dirty="0" smtClean="0"/>
          </a:p>
          <a:p>
            <a:r>
              <a:rPr lang="en-US" baseline="0" dirty="0" smtClean="0"/>
              <a:t>El </a:t>
            </a:r>
            <a:r>
              <a:rPr lang="en-US" baseline="0" dirty="0" err="1" smtClean="0"/>
              <a:t>cerebro</a:t>
            </a:r>
            <a:r>
              <a:rPr lang="en-US" baseline="0" dirty="0" smtClean="0"/>
              <a:t> </a:t>
            </a:r>
            <a:r>
              <a:rPr lang="en-US" baseline="0" dirty="0" err="1" smtClean="0"/>
              <a:t>filtra</a:t>
            </a:r>
            <a:endParaRPr lang="en-US" baseline="0" dirty="0" smtClean="0"/>
          </a:p>
          <a:p>
            <a:r>
              <a:rPr lang="en-US" baseline="0" dirty="0" smtClean="0"/>
              <a:t>Y </a:t>
            </a:r>
            <a:r>
              <a:rPr lang="en-US" baseline="0" dirty="0" err="1" smtClean="0"/>
              <a:t>acciona</a:t>
            </a:r>
            <a:r>
              <a:rPr lang="en-US" baseline="0" dirty="0" smtClean="0"/>
              <a:t>, o lo </a:t>
            </a:r>
            <a:r>
              <a:rPr lang="en-US" baseline="0" dirty="0" err="1" smtClean="0"/>
              <a:t>matchea</a:t>
            </a:r>
            <a:r>
              <a:rPr lang="en-US" baseline="0" dirty="0" smtClean="0"/>
              <a:t> con </a:t>
            </a:r>
            <a:r>
              <a:rPr lang="en-US" baseline="0" dirty="0" err="1" smtClean="0"/>
              <a:t>experiencias</a:t>
            </a:r>
            <a:r>
              <a:rPr lang="en-US" baseline="0" dirty="0" smtClean="0"/>
              <a:t>, o </a:t>
            </a:r>
            <a:r>
              <a:rPr lang="en-US" baseline="0" dirty="0" err="1" smtClean="0"/>
              <a:t>emite</a:t>
            </a:r>
            <a:r>
              <a:rPr lang="en-US" baseline="0" dirty="0" smtClean="0"/>
              <a:t> </a:t>
            </a:r>
            <a:r>
              <a:rPr lang="en-US" baseline="0" dirty="0" err="1" smtClean="0"/>
              <a:t>una</a:t>
            </a:r>
            <a:r>
              <a:rPr lang="en-US" baseline="0" dirty="0" smtClean="0"/>
              <a:t> </a:t>
            </a:r>
            <a:r>
              <a:rPr lang="en-US" baseline="0" dirty="0" err="1" smtClean="0"/>
              <a:t>respuesta</a:t>
            </a:r>
            <a:r>
              <a:rPr lang="en-US" baseline="0" dirty="0" smtClean="0"/>
              <a:t> o lo </a:t>
            </a:r>
            <a:r>
              <a:rPr lang="en-US" baseline="0" dirty="0" err="1" smtClean="0"/>
              <a:t>itera</a:t>
            </a:r>
            <a:r>
              <a:rPr lang="en-US" baseline="0" dirty="0" smtClean="0"/>
              <a:t> para </a:t>
            </a:r>
            <a:r>
              <a:rPr lang="en-US" baseline="0" dirty="0" err="1" smtClean="0"/>
              <a:t>recordarlo</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35</a:t>
            </a:fld>
            <a:endParaRPr lang="es-AR"/>
          </a:p>
        </p:txBody>
      </p:sp>
    </p:spTree>
    <p:extLst>
      <p:ext uri="{BB962C8B-B14F-4D97-AF65-F5344CB8AC3E}">
        <p14:creationId xmlns:p14="http://schemas.microsoft.com/office/powerpoint/2010/main" val="4117058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COMO FUNCIONA EL CEREBRO EN UX</a:t>
            </a:r>
          </a:p>
          <a:p>
            <a:r>
              <a:rPr lang="en-US" dirty="0" smtClean="0"/>
              <a:t>Que </a:t>
            </a:r>
            <a:r>
              <a:rPr lang="en-US" dirty="0" err="1" smtClean="0"/>
              <a:t>piensan</a:t>
            </a:r>
            <a:r>
              <a:rPr lang="en-US" dirty="0" smtClean="0"/>
              <a:t> de </a:t>
            </a:r>
            <a:r>
              <a:rPr lang="en-US" dirty="0" err="1" smtClean="0"/>
              <a:t>eso</a:t>
            </a:r>
            <a:r>
              <a:rPr lang="en-US" dirty="0" smtClean="0"/>
              <a:t> ?</a:t>
            </a:r>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36</a:t>
            </a:fld>
            <a:endParaRPr lang="es-AR"/>
          </a:p>
        </p:txBody>
      </p:sp>
    </p:spTree>
    <p:extLst>
      <p:ext uri="{BB962C8B-B14F-4D97-AF65-F5344CB8AC3E}">
        <p14:creationId xmlns:p14="http://schemas.microsoft.com/office/powerpoint/2010/main" val="587870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Recibimos</a:t>
            </a:r>
            <a:r>
              <a:rPr lang="en-US" baseline="0" dirty="0" smtClean="0"/>
              <a:t> </a:t>
            </a:r>
            <a:r>
              <a:rPr lang="en-US" baseline="0" dirty="0" err="1" smtClean="0"/>
              <a:t>infinidad</a:t>
            </a:r>
            <a:r>
              <a:rPr lang="en-US" baseline="0" dirty="0" smtClean="0"/>
              <a:t> de </a:t>
            </a:r>
            <a:r>
              <a:rPr lang="en-US" baseline="0" dirty="0" err="1" smtClean="0"/>
              <a:t>señales</a:t>
            </a:r>
            <a:endParaRPr lang="en-US" baseline="0" dirty="0" smtClean="0"/>
          </a:p>
          <a:p>
            <a:r>
              <a:rPr lang="en-US" baseline="0" dirty="0" smtClean="0"/>
              <a:t>El </a:t>
            </a:r>
            <a:r>
              <a:rPr lang="en-US" baseline="0" dirty="0" err="1" smtClean="0"/>
              <a:t>cerebro</a:t>
            </a:r>
            <a:r>
              <a:rPr lang="en-US" baseline="0" dirty="0" smtClean="0"/>
              <a:t> </a:t>
            </a:r>
            <a:r>
              <a:rPr lang="en-US" baseline="0" dirty="0" err="1" smtClean="0"/>
              <a:t>filtra</a:t>
            </a:r>
            <a:endParaRPr lang="en-US" baseline="0" dirty="0" smtClean="0"/>
          </a:p>
          <a:p>
            <a:r>
              <a:rPr lang="en-US" baseline="0" dirty="0" smtClean="0"/>
              <a:t>Y </a:t>
            </a:r>
            <a:r>
              <a:rPr lang="en-US" baseline="0" dirty="0" err="1" smtClean="0"/>
              <a:t>acciona</a:t>
            </a:r>
            <a:r>
              <a:rPr lang="en-US" baseline="0" dirty="0" smtClean="0"/>
              <a:t>, o lo </a:t>
            </a:r>
            <a:r>
              <a:rPr lang="en-US" baseline="0" dirty="0" err="1" smtClean="0"/>
              <a:t>matchea</a:t>
            </a:r>
            <a:r>
              <a:rPr lang="en-US" baseline="0" dirty="0" smtClean="0"/>
              <a:t> con </a:t>
            </a:r>
            <a:r>
              <a:rPr lang="en-US" baseline="0" dirty="0" err="1" smtClean="0"/>
              <a:t>experiencias</a:t>
            </a:r>
            <a:r>
              <a:rPr lang="en-US" baseline="0" dirty="0" smtClean="0"/>
              <a:t>, o </a:t>
            </a:r>
            <a:r>
              <a:rPr lang="en-US" baseline="0" dirty="0" err="1" smtClean="0"/>
              <a:t>emite</a:t>
            </a:r>
            <a:r>
              <a:rPr lang="en-US" baseline="0" dirty="0" smtClean="0"/>
              <a:t> </a:t>
            </a:r>
            <a:r>
              <a:rPr lang="en-US" baseline="0" dirty="0" err="1" smtClean="0"/>
              <a:t>una</a:t>
            </a:r>
            <a:r>
              <a:rPr lang="en-US" baseline="0" dirty="0" smtClean="0"/>
              <a:t> </a:t>
            </a:r>
            <a:r>
              <a:rPr lang="en-US" baseline="0" dirty="0" err="1" smtClean="0"/>
              <a:t>respuesta</a:t>
            </a:r>
            <a:r>
              <a:rPr lang="en-US" baseline="0" dirty="0" smtClean="0"/>
              <a:t> o lo </a:t>
            </a:r>
            <a:r>
              <a:rPr lang="en-US" baseline="0" dirty="0" err="1" smtClean="0"/>
              <a:t>itera</a:t>
            </a:r>
            <a:r>
              <a:rPr lang="en-US" baseline="0" dirty="0" smtClean="0"/>
              <a:t> para </a:t>
            </a:r>
            <a:r>
              <a:rPr lang="en-US" baseline="0" dirty="0" err="1" smtClean="0"/>
              <a:t>recordarlo</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40</a:t>
            </a:fld>
            <a:endParaRPr lang="es-AR"/>
          </a:p>
        </p:txBody>
      </p:sp>
    </p:spTree>
    <p:extLst>
      <p:ext uri="{BB962C8B-B14F-4D97-AF65-F5344CB8AC3E}">
        <p14:creationId xmlns:p14="http://schemas.microsoft.com/office/powerpoint/2010/main" val="1470135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Sigue</a:t>
            </a:r>
            <a:r>
              <a:rPr lang="en-US" dirty="0" smtClean="0"/>
              <a:t> </a:t>
            </a:r>
            <a:r>
              <a:rPr lang="en-US" dirty="0" err="1" smtClean="0"/>
              <a:t>Experimento</a:t>
            </a:r>
            <a:r>
              <a:rPr lang="en-US" baseline="0" dirty="0" smtClean="0"/>
              <a:t> de </a:t>
            </a:r>
            <a:r>
              <a:rPr lang="en-US" baseline="0" dirty="0" err="1" smtClean="0"/>
              <a:t>contar</a:t>
            </a:r>
            <a:r>
              <a:rPr lang="en-US" baseline="0" dirty="0" smtClean="0"/>
              <a:t> imagines</a:t>
            </a:r>
          </a:p>
          <a:p>
            <a:endParaRPr lang="en-US" baseline="0" dirty="0" smtClean="0"/>
          </a:p>
          <a:p>
            <a:r>
              <a:rPr lang="en-US" baseline="0" dirty="0" smtClean="0"/>
              <a:t>FILTRAMOS MUCHO!</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42</a:t>
            </a:fld>
            <a:endParaRPr lang="es-AR"/>
          </a:p>
        </p:txBody>
      </p:sp>
    </p:spTree>
    <p:extLst>
      <p:ext uri="{BB962C8B-B14F-4D97-AF65-F5344CB8AC3E}">
        <p14:creationId xmlns:p14="http://schemas.microsoft.com/office/powerpoint/2010/main" val="420053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dirty="0" smtClean="0">
                <a:solidFill>
                  <a:schemeClr val="bg1"/>
                </a:solidFill>
              </a:rPr>
              <a:t>diseño de textos, contenidos, la consistencia del diseño y demás recursos.</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2</a:t>
            </a:fld>
            <a:endParaRPr lang="es-AR"/>
          </a:p>
        </p:txBody>
      </p:sp>
    </p:spTree>
    <p:extLst>
      <p:ext uri="{BB962C8B-B14F-4D97-AF65-F5344CB8AC3E}">
        <p14:creationId xmlns:p14="http://schemas.microsoft.com/office/powerpoint/2010/main" val="2193130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HASTA 4 COSAS VEMOS…. RETENEMOS LA ATENCION EN 4</a:t>
            </a:r>
            <a:r>
              <a:rPr lang="en-US" baseline="0" dirty="0" smtClean="0"/>
              <a:t> COSAS… MAS NO – EJ: TARJETAS DE CREDITO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Relacionarlo</a:t>
            </a:r>
            <a:r>
              <a:rPr lang="en-US" dirty="0" smtClean="0"/>
              <a:t> con la heuristic 8</a:t>
            </a:r>
            <a:endParaRPr lang="es-AR" dirty="0" smtClean="0"/>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43</a:t>
            </a:fld>
            <a:endParaRPr lang="es-AR"/>
          </a:p>
        </p:txBody>
      </p:sp>
    </p:spTree>
    <p:extLst>
      <p:ext uri="{BB962C8B-B14F-4D97-AF65-F5344CB8AC3E}">
        <p14:creationId xmlns:p14="http://schemas.microsoft.com/office/powerpoint/2010/main" val="3708354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HASTA 4 COSAS VEMOS…. RETENEMOS LA ATENCION EN 4</a:t>
            </a:r>
            <a:r>
              <a:rPr lang="en-US" baseline="0" dirty="0" smtClean="0"/>
              <a:t> COSAS… MAS NO – EJ: TARJETAS DE CREDITO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Relacionarlo</a:t>
            </a:r>
            <a:r>
              <a:rPr lang="en-US" dirty="0" smtClean="0"/>
              <a:t> con la heuristic 8</a:t>
            </a:r>
            <a:endParaRPr lang="es-AR" dirty="0" smtClean="0"/>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44</a:t>
            </a:fld>
            <a:endParaRPr lang="es-AR"/>
          </a:p>
        </p:txBody>
      </p:sp>
    </p:spTree>
    <p:extLst>
      <p:ext uri="{BB962C8B-B14F-4D97-AF65-F5344CB8AC3E}">
        <p14:creationId xmlns:p14="http://schemas.microsoft.com/office/powerpoint/2010/main" val="328482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HASTA 4 COSAS VEMOS…. RETENEMOS LA ATENCION EN 4</a:t>
            </a:r>
            <a:r>
              <a:rPr lang="en-US" baseline="0" dirty="0" smtClean="0"/>
              <a:t> COSAS… MAS NO – EJ: TARJETAS DE CREDITO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Relacionarlo</a:t>
            </a:r>
            <a:r>
              <a:rPr lang="en-US" dirty="0" smtClean="0"/>
              <a:t> con la heuristic 8</a:t>
            </a:r>
            <a:endParaRPr lang="es-AR" dirty="0" smtClean="0"/>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45</a:t>
            </a:fld>
            <a:endParaRPr lang="es-AR"/>
          </a:p>
        </p:txBody>
      </p:sp>
    </p:spTree>
    <p:extLst>
      <p:ext uri="{BB962C8B-B14F-4D97-AF65-F5344CB8AC3E}">
        <p14:creationId xmlns:p14="http://schemas.microsoft.com/office/powerpoint/2010/main" val="1255849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HASTA 4 COSAS VEMOS…. RETENEMOS LA ATENCION EN 4</a:t>
            </a:r>
            <a:r>
              <a:rPr lang="en-US" baseline="0" dirty="0" smtClean="0"/>
              <a:t> COSAS… MAS NO – EJ: TARJETAS DE CREDITO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Relacionarlo</a:t>
            </a:r>
            <a:r>
              <a:rPr lang="en-US" dirty="0" smtClean="0"/>
              <a:t> con la heuristic 8</a:t>
            </a:r>
            <a:endParaRPr lang="es-AR" dirty="0" smtClean="0"/>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46</a:t>
            </a:fld>
            <a:endParaRPr lang="es-AR"/>
          </a:p>
        </p:txBody>
      </p:sp>
    </p:spTree>
    <p:extLst>
      <p:ext uri="{BB962C8B-B14F-4D97-AF65-F5344CB8AC3E}">
        <p14:creationId xmlns:p14="http://schemas.microsoft.com/office/powerpoint/2010/main" val="2396315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 LAS INTERFACES ES IMPORTANTE… EL OJO NO VE MAS DE 4 COSAS EN LA PANTALLA…</a:t>
            </a:r>
          </a:p>
          <a:p>
            <a:r>
              <a:rPr lang="en-US" dirty="0" err="1" smtClean="0"/>
              <a:t>todo</a:t>
            </a:r>
            <a:r>
              <a:rPr lang="en-US" dirty="0" smtClean="0"/>
              <a:t> lo </a:t>
            </a:r>
            <a:r>
              <a:rPr lang="en-US" dirty="0" err="1" smtClean="0"/>
              <a:t>demas</a:t>
            </a:r>
            <a:r>
              <a:rPr lang="en-US" dirty="0" smtClean="0"/>
              <a:t>, lo </a:t>
            </a:r>
            <a:r>
              <a:rPr lang="en-US" dirty="0" err="1" smtClean="0"/>
              <a:t>ve</a:t>
            </a:r>
            <a:r>
              <a:rPr lang="en-US" dirty="0" smtClean="0"/>
              <a:t>, </a:t>
            </a:r>
            <a:r>
              <a:rPr lang="en-US" dirty="0" err="1" smtClean="0"/>
              <a:t>pero</a:t>
            </a:r>
            <a:r>
              <a:rPr lang="en-US" dirty="0" smtClean="0"/>
              <a:t> no lo </a:t>
            </a:r>
            <a:r>
              <a:rPr lang="en-US" dirty="0" err="1" smtClean="0"/>
              <a:t>percibe</a:t>
            </a:r>
            <a:r>
              <a:rPr lang="en-US" dirty="0" smtClean="0"/>
              <a:t> </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47</a:t>
            </a:fld>
            <a:endParaRPr lang="es-AR"/>
          </a:p>
        </p:txBody>
      </p:sp>
    </p:spTree>
    <p:extLst>
      <p:ext uri="{BB962C8B-B14F-4D97-AF65-F5344CB8AC3E}">
        <p14:creationId xmlns:p14="http://schemas.microsoft.com/office/powerpoint/2010/main" val="1782100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HEURISTICA</a:t>
            </a:r>
            <a:r>
              <a:rPr lang="en-US" baseline="0" dirty="0" smtClean="0"/>
              <a:t> 6 – EJEMPLOS! QUE COMPRO… ERRORES… FUENTES DE WORD .. ETC</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48</a:t>
            </a:fld>
            <a:endParaRPr lang="es-AR"/>
          </a:p>
        </p:txBody>
      </p:sp>
    </p:spTree>
    <p:extLst>
      <p:ext uri="{BB962C8B-B14F-4D97-AF65-F5344CB8AC3E}">
        <p14:creationId xmlns:p14="http://schemas.microsoft.com/office/powerpoint/2010/main" val="1110959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HEURISTICA</a:t>
            </a:r>
            <a:r>
              <a:rPr lang="en-US" baseline="0" dirty="0" smtClean="0"/>
              <a:t> 6 – RECONOCER ES MEJOR QUE RECORDAR</a:t>
            </a:r>
          </a:p>
          <a:p>
            <a:r>
              <a:rPr lang="en-US" baseline="0" dirty="0" smtClean="0"/>
              <a:t>EJEMPLOS! QUE COMPRO… ERRORES… FUENTES DE WORD .. ETC</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49</a:t>
            </a:fld>
            <a:endParaRPr lang="es-AR"/>
          </a:p>
        </p:txBody>
      </p:sp>
    </p:spTree>
    <p:extLst>
      <p:ext uri="{BB962C8B-B14F-4D97-AF65-F5344CB8AC3E}">
        <p14:creationId xmlns:p14="http://schemas.microsoft.com/office/powerpoint/2010/main" val="2580471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Matchear</a:t>
            </a:r>
            <a:r>
              <a:rPr lang="en-US" baseline="0" dirty="0" smtClean="0"/>
              <a:t> con </a:t>
            </a:r>
            <a:r>
              <a:rPr lang="en-US" baseline="0" dirty="0" err="1" smtClean="0"/>
              <a:t>experiencias</a:t>
            </a:r>
            <a:r>
              <a:rPr lang="en-US" baseline="0" dirty="0" smtClean="0"/>
              <a:t>, </a:t>
            </a:r>
            <a:r>
              <a:rPr lang="en-US" baseline="0" dirty="0" err="1" smtClean="0"/>
              <a:t>usar</a:t>
            </a:r>
            <a:r>
              <a:rPr lang="en-US" baseline="0" dirty="0" smtClean="0"/>
              <a:t> </a:t>
            </a:r>
            <a:r>
              <a:rPr lang="en-US" baseline="0" dirty="0" err="1" smtClean="0"/>
              <a:t>estandares</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a:t>
            </a:r>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50</a:t>
            </a:fld>
            <a:endParaRPr lang="es-AR"/>
          </a:p>
        </p:txBody>
      </p:sp>
    </p:spTree>
    <p:extLst>
      <p:ext uri="{BB962C8B-B14F-4D97-AF65-F5344CB8AC3E}">
        <p14:creationId xmlns:p14="http://schemas.microsoft.com/office/powerpoint/2010/main" val="1131552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Matchear</a:t>
            </a:r>
            <a:r>
              <a:rPr lang="en-US" baseline="0" dirty="0" smtClean="0"/>
              <a:t> con </a:t>
            </a:r>
            <a:r>
              <a:rPr lang="en-US" baseline="0" dirty="0" err="1" smtClean="0"/>
              <a:t>experiencias</a:t>
            </a:r>
            <a:r>
              <a:rPr lang="en-US" baseline="0" dirty="0" smtClean="0"/>
              <a:t>, </a:t>
            </a:r>
            <a:r>
              <a:rPr lang="en-US" baseline="0" dirty="0" err="1" smtClean="0"/>
              <a:t>usar</a:t>
            </a:r>
            <a:r>
              <a:rPr lang="en-US" baseline="0" dirty="0" smtClean="0"/>
              <a:t> </a:t>
            </a:r>
            <a:r>
              <a:rPr lang="en-US" baseline="0" dirty="0" err="1" smtClean="0"/>
              <a:t>estandares</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a:t>
            </a:r>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51</a:t>
            </a:fld>
            <a:endParaRPr lang="es-AR"/>
          </a:p>
        </p:txBody>
      </p:sp>
    </p:spTree>
    <p:extLst>
      <p:ext uri="{BB962C8B-B14F-4D97-AF65-F5344CB8AC3E}">
        <p14:creationId xmlns:p14="http://schemas.microsoft.com/office/powerpoint/2010/main" val="4061672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HEURISTICA</a:t>
            </a:r>
            <a:r>
              <a:rPr lang="en-US" baseline="0" dirty="0" smtClean="0"/>
              <a:t> 6 – EJEMPLOS! QUE COMPRO… ERRORES… FUENTES DE WORD .. ETC</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52</a:t>
            </a:fld>
            <a:endParaRPr lang="es-AR"/>
          </a:p>
        </p:txBody>
      </p:sp>
    </p:spTree>
    <p:extLst>
      <p:ext uri="{BB962C8B-B14F-4D97-AF65-F5344CB8AC3E}">
        <p14:creationId xmlns:p14="http://schemas.microsoft.com/office/powerpoint/2010/main" val="249142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dirty="0" smtClean="0">
                <a:solidFill>
                  <a:schemeClr val="bg1"/>
                </a:solidFill>
              </a:rPr>
              <a:t>estructura y el comportamiento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1" dirty="0" smtClean="0">
                <a:solidFill>
                  <a:schemeClr val="bg1"/>
                </a:solidFill>
              </a:rPr>
              <a:t>¿Avanzo con uno o doble </a:t>
            </a:r>
            <a:r>
              <a:rPr lang="es-AR" sz="1200" b="1" dirty="0" err="1" smtClean="0">
                <a:solidFill>
                  <a:schemeClr val="bg1"/>
                </a:solidFill>
              </a:rPr>
              <a:t>tap</a:t>
            </a:r>
            <a:r>
              <a:rPr lang="es-AR" sz="1200" b="1" dirty="0" smtClean="0">
                <a:solidFill>
                  <a:schemeClr val="bg1"/>
                </a:solidFill>
              </a:rPr>
              <a:t>? ¿En que momento se pide el </a:t>
            </a:r>
            <a:r>
              <a:rPr lang="es-AR" sz="1200" b="1" dirty="0" err="1" smtClean="0">
                <a:solidFill>
                  <a:schemeClr val="bg1"/>
                </a:solidFill>
              </a:rPr>
              <a:t>login</a:t>
            </a:r>
            <a:r>
              <a:rPr lang="es-AR" sz="1200" b="1" dirty="0" smtClean="0">
                <a:solidFill>
                  <a:schemeClr val="bg1"/>
                </a:solidFill>
              </a:rPr>
              <a:t>?</a:t>
            </a:r>
            <a:endParaRPr lang="es-AR" sz="1050" b="1" dirty="0" smtClean="0">
              <a:solidFill>
                <a:schemeClr val="bg1"/>
              </a:solidFill>
            </a:endParaRPr>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3</a:t>
            </a:fld>
            <a:endParaRPr lang="es-AR"/>
          </a:p>
        </p:txBody>
      </p:sp>
    </p:spTree>
    <p:extLst>
      <p:ext uri="{BB962C8B-B14F-4D97-AF65-F5344CB8AC3E}">
        <p14:creationId xmlns:p14="http://schemas.microsoft.com/office/powerpoint/2010/main" val="1246308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HEURISTICA</a:t>
            </a:r>
            <a:r>
              <a:rPr lang="en-US" baseline="0" dirty="0" smtClean="0"/>
              <a:t> 6 – EJEMPLOS! QUE COMPRO… ERRORES… FUENTES DE WORD .. ETC</a:t>
            </a:r>
          </a:p>
          <a:p>
            <a:r>
              <a:rPr lang="es-ES" sz="1200" b="1" i="0" kern="1200" dirty="0" smtClean="0">
                <a:solidFill>
                  <a:schemeClr val="tx1"/>
                </a:solidFill>
                <a:effectLst/>
                <a:latin typeface="+mn-lt"/>
                <a:ea typeface="+mn-ea"/>
                <a:cs typeface="+mn-cs"/>
              </a:rPr>
              <a:t>modelos</a:t>
            </a:r>
            <a:r>
              <a:rPr lang="es-ES" sz="1200" b="0" i="0" kern="1200" dirty="0" smtClean="0">
                <a:solidFill>
                  <a:schemeClr val="tx1"/>
                </a:solidFill>
                <a:effectLst/>
                <a:latin typeface="+mn-lt"/>
                <a:ea typeface="+mn-ea"/>
                <a:cs typeface="+mn-cs"/>
              </a:rPr>
              <a:t> de filtro en general postulan la existencia de un filtro que selecciona sólo uno de los dos mensajes [es el que el sujeto recuerda] rechazando el otro [del </a:t>
            </a:r>
            <a:r>
              <a:rPr lang="es-ES" sz="1200" b="1" i="0" kern="1200" dirty="0" smtClean="0">
                <a:solidFill>
                  <a:schemeClr val="tx1"/>
                </a:solidFill>
                <a:effectLst/>
                <a:latin typeface="+mn-lt"/>
                <a:ea typeface="+mn-ea"/>
                <a:cs typeface="+mn-cs"/>
              </a:rPr>
              <a:t>cual</a:t>
            </a:r>
            <a:r>
              <a:rPr lang="es-ES" sz="1200" b="0" i="0" kern="1200" dirty="0" smtClean="0">
                <a:solidFill>
                  <a:schemeClr val="tx1"/>
                </a:solidFill>
                <a:effectLst/>
                <a:latin typeface="+mn-lt"/>
                <a:ea typeface="+mn-ea"/>
                <a:cs typeface="+mn-cs"/>
              </a:rPr>
              <a:t> no recuerda nada, pues no ha traspasado el filtro selectivo]</a:t>
            </a:r>
          </a:p>
          <a:p>
            <a:r>
              <a:rPr lang="es-ES" sz="1200" b="0" i="0" kern="1200" dirty="0" smtClean="0">
                <a:solidFill>
                  <a:schemeClr val="tx1"/>
                </a:solidFill>
                <a:effectLst/>
                <a:latin typeface="+mn-lt"/>
                <a:ea typeface="+mn-ea"/>
                <a:cs typeface="+mn-cs"/>
              </a:rPr>
              <a:t>La </a:t>
            </a:r>
            <a:r>
              <a:rPr lang="es-ES" sz="1200" b="1" i="0" kern="1200" dirty="0" smtClean="0">
                <a:solidFill>
                  <a:schemeClr val="tx1"/>
                </a:solidFill>
                <a:effectLst/>
                <a:latin typeface="+mn-lt"/>
                <a:ea typeface="+mn-ea"/>
                <a:cs typeface="+mn-cs"/>
              </a:rPr>
              <a:t>atención</a:t>
            </a:r>
            <a:r>
              <a:rPr lang="es-ES" sz="1200" b="0" i="0" kern="1200" dirty="0" smtClean="0">
                <a:solidFill>
                  <a:schemeClr val="tx1"/>
                </a:solidFill>
                <a:effectLst/>
                <a:latin typeface="+mn-lt"/>
                <a:ea typeface="+mn-ea"/>
                <a:cs typeface="+mn-cs"/>
              </a:rPr>
              <a:t> es una cualidad que forma parte de nuestros procesos psicológicos básicos, entre ellos también nos encontramos con la </a:t>
            </a:r>
            <a:r>
              <a:rPr lang="es-ES" sz="1200" b="1" i="0" kern="1200" dirty="0" smtClean="0">
                <a:solidFill>
                  <a:schemeClr val="tx1"/>
                </a:solidFill>
                <a:effectLst/>
                <a:latin typeface="+mn-lt"/>
                <a:ea typeface="+mn-ea"/>
                <a:cs typeface="+mn-cs"/>
              </a:rPr>
              <a:t>memoria</a:t>
            </a:r>
            <a:r>
              <a:rPr lang="es-ES" sz="1200" b="0" i="0" kern="1200" dirty="0" smtClean="0">
                <a:solidFill>
                  <a:schemeClr val="tx1"/>
                </a:solidFill>
                <a:effectLst/>
                <a:latin typeface="+mn-lt"/>
                <a:ea typeface="+mn-ea"/>
                <a:cs typeface="+mn-cs"/>
              </a:rPr>
              <a:t>, emoción, motivación, pensamiento... Para cada tipo de proceso, existen varios modelos teóricos que intentan explicar tanto el origen como el procedimiento de cada función mental</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53</a:t>
            </a:fld>
            <a:endParaRPr lang="es-AR"/>
          </a:p>
        </p:txBody>
      </p:sp>
    </p:spTree>
    <p:extLst>
      <p:ext uri="{BB962C8B-B14F-4D97-AF65-F5344CB8AC3E}">
        <p14:creationId xmlns:p14="http://schemas.microsoft.com/office/powerpoint/2010/main" val="2060346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HEURISTICA</a:t>
            </a:r>
            <a:r>
              <a:rPr lang="en-US" baseline="0" dirty="0" smtClean="0"/>
              <a:t> 6 – EJEMPLOS! QUE COMPRO… ERRORES… FUENTES DE WORD .. ETC</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54</a:t>
            </a:fld>
            <a:endParaRPr lang="es-AR"/>
          </a:p>
        </p:txBody>
      </p:sp>
    </p:spTree>
    <p:extLst>
      <p:ext uri="{BB962C8B-B14F-4D97-AF65-F5344CB8AC3E}">
        <p14:creationId xmlns:p14="http://schemas.microsoft.com/office/powerpoint/2010/main" val="944062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55</a:t>
            </a:fld>
            <a:endParaRPr lang="es-AR"/>
          </a:p>
        </p:txBody>
      </p:sp>
    </p:spTree>
    <p:extLst>
      <p:ext uri="{BB962C8B-B14F-4D97-AF65-F5344CB8AC3E}">
        <p14:creationId xmlns:p14="http://schemas.microsoft.com/office/powerpoint/2010/main" val="3997605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56</a:t>
            </a:fld>
            <a:endParaRPr lang="es-AR"/>
          </a:p>
        </p:txBody>
      </p:sp>
    </p:spTree>
    <p:extLst>
      <p:ext uri="{BB962C8B-B14F-4D97-AF65-F5344CB8AC3E}">
        <p14:creationId xmlns:p14="http://schemas.microsoft.com/office/powerpoint/2010/main" val="147529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Vamos</a:t>
            </a:r>
            <a:r>
              <a:rPr lang="en-US" dirty="0" smtClean="0"/>
              <a:t> a </a:t>
            </a:r>
            <a:r>
              <a:rPr lang="en-US" dirty="0" err="1" smtClean="0"/>
              <a:t>volver</a:t>
            </a:r>
            <a:r>
              <a:rPr lang="en-US" dirty="0" smtClean="0"/>
              <a:t> </a:t>
            </a:r>
            <a:r>
              <a:rPr lang="en-US" dirty="0" err="1" smtClean="0"/>
              <a:t>sobre</a:t>
            </a:r>
            <a:r>
              <a:rPr lang="en-US" dirty="0" smtClean="0"/>
              <a:t> </a:t>
            </a:r>
            <a:r>
              <a:rPr lang="en-US" dirty="0" err="1" smtClean="0"/>
              <a:t>esta</a:t>
            </a:r>
            <a:r>
              <a:rPr lang="en-US" dirty="0" smtClean="0"/>
              <a:t> idea…</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57</a:t>
            </a:fld>
            <a:endParaRPr lang="es-AR"/>
          </a:p>
        </p:txBody>
      </p:sp>
    </p:spTree>
    <p:extLst>
      <p:ext uri="{BB962C8B-B14F-4D97-AF65-F5344CB8AC3E}">
        <p14:creationId xmlns:p14="http://schemas.microsoft.com/office/powerpoint/2010/main" val="2615377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Vamos</a:t>
            </a:r>
            <a:r>
              <a:rPr lang="en-US" dirty="0" smtClean="0"/>
              <a:t> a </a:t>
            </a:r>
            <a:r>
              <a:rPr lang="en-US" dirty="0" err="1" smtClean="0"/>
              <a:t>volver</a:t>
            </a:r>
            <a:r>
              <a:rPr lang="en-US" dirty="0" smtClean="0"/>
              <a:t> </a:t>
            </a:r>
            <a:r>
              <a:rPr lang="en-US" dirty="0" err="1" smtClean="0"/>
              <a:t>sobre</a:t>
            </a:r>
            <a:r>
              <a:rPr lang="en-US" dirty="0" smtClean="0"/>
              <a:t> </a:t>
            </a:r>
            <a:r>
              <a:rPr lang="en-US" dirty="0" err="1" smtClean="0"/>
              <a:t>esta</a:t>
            </a:r>
            <a:r>
              <a:rPr lang="en-US" dirty="0" smtClean="0"/>
              <a:t> idea…</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58</a:t>
            </a:fld>
            <a:endParaRPr lang="es-AR"/>
          </a:p>
        </p:txBody>
      </p:sp>
    </p:spTree>
    <p:extLst>
      <p:ext uri="{BB962C8B-B14F-4D97-AF65-F5344CB8AC3E}">
        <p14:creationId xmlns:p14="http://schemas.microsoft.com/office/powerpoint/2010/main" val="363398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59</a:t>
            </a:fld>
            <a:endParaRPr lang="es-AR"/>
          </a:p>
        </p:txBody>
      </p:sp>
    </p:spTree>
    <p:extLst>
      <p:ext uri="{BB962C8B-B14F-4D97-AF65-F5344CB8AC3E}">
        <p14:creationId xmlns:p14="http://schemas.microsoft.com/office/powerpoint/2010/main" val="40245363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60</a:t>
            </a:fld>
            <a:endParaRPr lang="es-AR"/>
          </a:p>
        </p:txBody>
      </p:sp>
    </p:spTree>
    <p:extLst>
      <p:ext uri="{BB962C8B-B14F-4D97-AF65-F5344CB8AC3E}">
        <p14:creationId xmlns:p14="http://schemas.microsoft.com/office/powerpoint/2010/main" val="4223446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Marta, </a:t>
            </a:r>
            <a:r>
              <a:rPr lang="en-US" dirty="0" err="1" smtClean="0"/>
              <a:t>joven</a:t>
            </a:r>
            <a:r>
              <a:rPr lang="en-US" dirty="0" smtClean="0"/>
              <a:t> de 29</a:t>
            </a:r>
            <a:r>
              <a:rPr lang="en-US" baseline="0" dirty="0" smtClean="0"/>
              <a:t> </a:t>
            </a:r>
            <a:r>
              <a:rPr lang="en-US" baseline="0" dirty="0" err="1" smtClean="0"/>
              <a:t>años</a:t>
            </a:r>
            <a:r>
              <a:rPr lang="en-US" baseline="0" dirty="0" smtClean="0"/>
              <a:t>, </a:t>
            </a:r>
            <a:r>
              <a:rPr lang="en-US" dirty="0" err="1" smtClean="0"/>
              <a:t>amante</a:t>
            </a:r>
            <a:r>
              <a:rPr lang="en-US" dirty="0" smtClean="0"/>
              <a:t> de </a:t>
            </a:r>
            <a:r>
              <a:rPr lang="en-US" dirty="0" err="1" smtClean="0"/>
              <a:t>los</a:t>
            </a:r>
            <a:r>
              <a:rPr lang="en-US" dirty="0" smtClean="0"/>
              <a:t> animals.</a:t>
            </a:r>
            <a:br>
              <a:rPr lang="en-US" dirty="0" smtClean="0"/>
            </a:br>
            <a:r>
              <a:rPr lang="en-US" dirty="0" smtClean="0"/>
              <a:t>Que </a:t>
            </a:r>
            <a:r>
              <a:rPr lang="en-US" dirty="0" err="1" smtClean="0"/>
              <a:t>es</a:t>
            </a:r>
            <a:r>
              <a:rPr lang="en-US" dirty="0" smtClean="0"/>
              <a:t> mas</a:t>
            </a:r>
            <a:r>
              <a:rPr lang="en-US" baseline="0" dirty="0" smtClean="0"/>
              <a:t> probable?</a:t>
            </a:r>
            <a:br>
              <a:rPr lang="en-US" baseline="0" dirty="0" smtClean="0"/>
            </a:br>
            <a:r>
              <a:rPr lang="en-US" baseline="0" dirty="0" smtClean="0"/>
              <a:t>A: que </a:t>
            </a:r>
            <a:r>
              <a:rPr lang="en-US" baseline="0" dirty="0" err="1" smtClean="0"/>
              <a:t>trabaje</a:t>
            </a:r>
            <a:r>
              <a:rPr lang="en-US" baseline="0" dirty="0" smtClean="0"/>
              <a:t> </a:t>
            </a:r>
            <a:r>
              <a:rPr lang="en-US" baseline="0" dirty="0" err="1" smtClean="0"/>
              <a:t>como</a:t>
            </a:r>
            <a:r>
              <a:rPr lang="en-US" baseline="0" dirty="0" smtClean="0"/>
              <a:t> </a:t>
            </a:r>
            <a:r>
              <a:rPr lang="en-US" baseline="0" dirty="0" err="1" smtClean="0"/>
              <a:t>cajera</a:t>
            </a:r>
            <a:r>
              <a:rPr lang="en-US" baseline="0" dirty="0" smtClean="0"/>
              <a:t> </a:t>
            </a:r>
            <a:r>
              <a:rPr lang="en-US" baseline="0" dirty="0" err="1" smtClean="0"/>
              <a:t>en</a:t>
            </a:r>
            <a:r>
              <a:rPr lang="en-US" baseline="0" dirty="0" smtClean="0"/>
              <a:t> un banco</a:t>
            </a:r>
            <a:br>
              <a:rPr lang="en-US" baseline="0" dirty="0" smtClean="0"/>
            </a:br>
            <a:r>
              <a:rPr lang="en-US" baseline="0" dirty="0" smtClean="0"/>
              <a:t>B: sea </a:t>
            </a:r>
            <a:r>
              <a:rPr lang="en-US" baseline="0" dirty="0" err="1" smtClean="0"/>
              <a:t>miembro</a:t>
            </a:r>
            <a:r>
              <a:rPr lang="en-US" baseline="0" dirty="0" smtClean="0"/>
              <a:t> de </a:t>
            </a:r>
            <a:r>
              <a:rPr lang="en-US" baseline="0" dirty="0" err="1" smtClean="0"/>
              <a:t>una</a:t>
            </a:r>
            <a:r>
              <a:rPr lang="en-US" baseline="0" dirty="0" smtClean="0"/>
              <a:t> ONG </a:t>
            </a:r>
            <a:r>
              <a:rPr lang="en-US" baseline="0" dirty="0" err="1" smtClean="0"/>
              <a:t>protectora</a:t>
            </a:r>
            <a:r>
              <a:rPr lang="en-US" baseline="0" dirty="0" smtClean="0"/>
              <a:t> de animals y que </a:t>
            </a:r>
            <a:r>
              <a:rPr lang="en-US" baseline="0" dirty="0" err="1" smtClean="0"/>
              <a:t>trabaje</a:t>
            </a:r>
            <a:r>
              <a:rPr lang="en-US" baseline="0" dirty="0" smtClean="0"/>
              <a:t> </a:t>
            </a:r>
            <a:r>
              <a:rPr lang="en-US" baseline="0" dirty="0" err="1" smtClean="0"/>
              <a:t>como</a:t>
            </a:r>
            <a:r>
              <a:rPr lang="en-US" baseline="0" dirty="0" smtClean="0"/>
              <a:t> </a:t>
            </a:r>
            <a:r>
              <a:rPr lang="en-US" baseline="0" dirty="0" err="1" smtClean="0"/>
              <a:t>cajera</a:t>
            </a:r>
            <a:r>
              <a:rPr lang="en-US" baseline="0" dirty="0" smtClean="0"/>
              <a:t> </a:t>
            </a:r>
            <a:r>
              <a:rPr lang="en-US" baseline="0" dirty="0" err="1" smtClean="0"/>
              <a:t>en</a:t>
            </a:r>
            <a:r>
              <a:rPr lang="en-US" baseline="0" dirty="0" smtClean="0"/>
              <a:t> un banco</a:t>
            </a:r>
          </a:p>
          <a:p>
            <a:r>
              <a:rPr lang="en-US" baseline="0" dirty="0" smtClean="0"/>
              <a:t>C: que sea la </a:t>
            </a:r>
            <a:r>
              <a:rPr lang="en-US" baseline="0" dirty="0" err="1" smtClean="0"/>
              <a:t>presidenta</a:t>
            </a:r>
            <a:r>
              <a:rPr lang="en-US" baseline="0" dirty="0" smtClean="0"/>
              <a:t> de </a:t>
            </a:r>
            <a:r>
              <a:rPr lang="en-US" baseline="0" dirty="0" err="1" smtClean="0"/>
              <a:t>los</a:t>
            </a:r>
            <a:r>
              <a:rPr lang="en-US" baseline="0" dirty="0" smtClean="0"/>
              <a:t> </a:t>
            </a:r>
            <a:r>
              <a:rPr lang="en-US" baseline="0" dirty="0" err="1" smtClean="0"/>
              <a:t>estados</a:t>
            </a:r>
            <a:r>
              <a:rPr lang="en-US" baseline="0" dirty="0" smtClean="0"/>
              <a:t> </a:t>
            </a:r>
            <a:r>
              <a:rPr lang="en-US" baseline="0" dirty="0" err="1" smtClean="0"/>
              <a:t>unidos</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61</a:t>
            </a:fld>
            <a:endParaRPr lang="es-AR"/>
          </a:p>
        </p:txBody>
      </p:sp>
    </p:spTree>
    <p:extLst>
      <p:ext uri="{BB962C8B-B14F-4D97-AF65-F5344CB8AC3E}">
        <p14:creationId xmlns:p14="http://schemas.microsoft.com/office/powerpoint/2010/main" val="237138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DETENERSE y </a:t>
            </a:r>
            <a:r>
              <a:rPr lang="en-US" dirty="0" err="1" smtClean="0"/>
              <a:t>ampliar</a:t>
            </a:r>
            <a:r>
              <a:rPr lang="en-US" dirty="0" smtClean="0"/>
              <a:t>:</a:t>
            </a:r>
            <a:r>
              <a:rPr lang="en-US" baseline="0" dirty="0" smtClean="0"/>
              <a:t> </a:t>
            </a:r>
            <a:r>
              <a:rPr lang="en-US" baseline="0" dirty="0" err="1" smtClean="0"/>
              <a:t>ejemplo</a:t>
            </a:r>
            <a:r>
              <a:rPr lang="en-US" baseline="0" dirty="0" smtClean="0"/>
              <a:t> de web con cartel </a:t>
            </a:r>
            <a:r>
              <a:rPr lang="en-US" baseline="0" dirty="0" err="1" smtClean="0"/>
              <a:t>rojo</a:t>
            </a:r>
            <a:r>
              <a:rPr lang="en-US" baseline="0" dirty="0" smtClean="0"/>
              <a:t> </a:t>
            </a:r>
            <a:r>
              <a:rPr lang="en-US" baseline="0" dirty="0" err="1" smtClean="0"/>
              <a:t>gritando</a:t>
            </a:r>
            <a:r>
              <a:rPr lang="en-US" baseline="0" dirty="0" smtClean="0"/>
              <a:t> CLICKEAAAAA</a:t>
            </a:r>
            <a:r>
              <a:rPr lang="en-US" dirty="0" smtClean="0"/>
              <a:t>!!</a:t>
            </a:r>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66</a:t>
            </a:fld>
            <a:endParaRPr lang="es-AR"/>
          </a:p>
        </p:txBody>
      </p:sp>
    </p:spTree>
    <p:extLst>
      <p:ext uri="{BB962C8B-B14F-4D97-AF65-F5344CB8AC3E}">
        <p14:creationId xmlns:p14="http://schemas.microsoft.com/office/powerpoint/2010/main" val="4277495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a:t>
            </a:r>
            <a:r>
              <a:rPr lang="en-US" baseline="0" dirty="0" smtClean="0"/>
              <a:t> </a:t>
            </a:r>
            <a:r>
              <a:rPr lang="en-US" baseline="0" dirty="0" err="1" smtClean="0"/>
              <a:t>datos</a:t>
            </a:r>
            <a:r>
              <a:rPr lang="en-US" baseline="0" dirty="0" smtClean="0"/>
              <a:t> </a:t>
            </a:r>
            <a:r>
              <a:rPr lang="en-US" baseline="0" dirty="0" err="1" smtClean="0"/>
              <a:t>pido</a:t>
            </a:r>
            <a:r>
              <a:rPr lang="en-US" baseline="0" dirty="0" smtClean="0"/>
              <a:t>? </a:t>
            </a:r>
            <a:r>
              <a:rPr lang="en-US" baseline="0" dirty="0" err="1" smtClean="0"/>
              <a:t>Donde</a:t>
            </a:r>
            <a:r>
              <a:rPr lang="en-US" baseline="0" dirty="0" smtClean="0"/>
              <a:t> </a:t>
            </a:r>
            <a:r>
              <a:rPr lang="en-US" baseline="0" dirty="0" err="1" smtClean="0"/>
              <a:t>estan</a:t>
            </a:r>
            <a:r>
              <a:rPr lang="en-US" baseline="0" dirty="0" smtClean="0"/>
              <a:t> </a:t>
            </a:r>
            <a:r>
              <a:rPr lang="en-US" baseline="0" dirty="0" err="1" smtClean="0"/>
              <a:t>los</a:t>
            </a:r>
            <a:r>
              <a:rPr lang="en-US" baseline="0" dirty="0" smtClean="0"/>
              <a:t> </a:t>
            </a:r>
            <a:r>
              <a:rPr lang="en-US" baseline="0" dirty="0" err="1" smtClean="0"/>
              <a:t>datos</a:t>
            </a:r>
            <a:endParaRPr lang="en-US" baseline="0" dirty="0" smtClean="0"/>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4</a:t>
            </a:fld>
            <a:endParaRPr lang="es-AR"/>
          </a:p>
        </p:txBody>
      </p:sp>
    </p:spTree>
    <p:extLst>
      <p:ext uri="{BB962C8B-B14F-4D97-AF65-F5344CB8AC3E}">
        <p14:creationId xmlns:p14="http://schemas.microsoft.com/office/powerpoint/2010/main" val="3312951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DETENERSE y </a:t>
            </a:r>
            <a:r>
              <a:rPr lang="en-US" dirty="0" err="1" smtClean="0"/>
              <a:t>ampliar</a:t>
            </a:r>
            <a:r>
              <a:rPr lang="en-US" dirty="0" smtClean="0"/>
              <a:t>:</a:t>
            </a:r>
            <a:r>
              <a:rPr lang="en-US" baseline="0" dirty="0" smtClean="0"/>
              <a:t> </a:t>
            </a:r>
            <a:r>
              <a:rPr lang="en-US" baseline="0" dirty="0" err="1" smtClean="0"/>
              <a:t>ejemplo</a:t>
            </a:r>
            <a:r>
              <a:rPr lang="en-US" baseline="0" dirty="0" smtClean="0"/>
              <a:t> de web con cartel </a:t>
            </a:r>
            <a:r>
              <a:rPr lang="en-US" baseline="0" dirty="0" err="1" smtClean="0"/>
              <a:t>rojo</a:t>
            </a:r>
            <a:r>
              <a:rPr lang="en-US" baseline="0" dirty="0" smtClean="0"/>
              <a:t> </a:t>
            </a:r>
            <a:r>
              <a:rPr lang="en-US" baseline="0" dirty="0" err="1" smtClean="0"/>
              <a:t>gritando</a:t>
            </a:r>
            <a:r>
              <a:rPr lang="en-US" baseline="0" dirty="0" smtClean="0"/>
              <a:t> CLICKEAAAAA</a:t>
            </a:r>
            <a:r>
              <a:rPr lang="en-US" dirty="0" smtClean="0"/>
              <a:t>!!</a:t>
            </a:r>
          </a:p>
          <a:p>
            <a:endParaRPr lang="en-US" dirty="0" smtClean="0"/>
          </a:p>
          <a:p>
            <a:r>
              <a:rPr lang="es-AR" dirty="0" smtClean="0"/>
              <a:t>H2: Coincidencia entre el sistema y el mundo real</a:t>
            </a:r>
          </a:p>
          <a:p>
            <a:r>
              <a:rPr lang="es-AR" dirty="0" smtClean="0"/>
              <a:t>H8: Diseño minimalista y estética</a:t>
            </a:r>
          </a:p>
          <a:p>
            <a:r>
              <a:rPr lang="es-AR" dirty="0" smtClean="0"/>
              <a:t>H4: Consistencia y estándares </a:t>
            </a:r>
            <a:endParaRPr lang="en-US" dirty="0" smtClean="0"/>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67</a:t>
            </a:fld>
            <a:endParaRPr lang="es-AR"/>
          </a:p>
        </p:txBody>
      </p:sp>
    </p:spTree>
    <p:extLst>
      <p:ext uri="{BB962C8B-B14F-4D97-AF65-F5344CB8AC3E}">
        <p14:creationId xmlns:p14="http://schemas.microsoft.com/office/powerpoint/2010/main" val="3246707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Vamos</a:t>
            </a:r>
            <a:r>
              <a:rPr lang="en-US" dirty="0" smtClean="0"/>
              <a:t> a </a:t>
            </a:r>
            <a:r>
              <a:rPr lang="en-US" dirty="0" err="1" smtClean="0"/>
              <a:t>volver</a:t>
            </a:r>
            <a:r>
              <a:rPr lang="en-US" dirty="0" smtClean="0"/>
              <a:t> </a:t>
            </a:r>
            <a:r>
              <a:rPr lang="en-US" dirty="0" err="1" smtClean="0"/>
              <a:t>sobre</a:t>
            </a:r>
            <a:r>
              <a:rPr lang="en-US" dirty="0" smtClean="0"/>
              <a:t> </a:t>
            </a:r>
            <a:r>
              <a:rPr lang="en-US" dirty="0" err="1" smtClean="0"/>
              <a:t>esta</a:t>
            </a:r>
            <a:r>
              <a:rPr lang="en-US" dirty="0" smtClean="0"/>
              <a:t> idea…</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68</a:t>
            </a:fld>
            <a:endParaRPr lang="es-AR"/>
          </a:p>
        </p:txBody>
      </p:sp>
    </p:spTree>
    <p:extLst>
      <p:ext uri="{BB962C8B-B14F-4D97-AF65-F5344CB8AC3E}">
        <p14:creationId xmlns:p14="http://schemas.microsoft.com/office/powerpoint/2010/main" val="1555727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Vamos</a:t>
            </a:r>
            <a:r>
              <a:rPr lang="en-US" dirty="0" smtClean="0"/>
              <a:t> a </a:t>
            </a:r>
            <a:r>
              <a:rPr lang="en-US" dirty="0" err="1" smtClean="0"/>
              <a:t>volver</a:t>
            </a:r>
            <a:r>
              <a:rPr lang="en-US" dirty="0" smtClean="0"/>
              <a:t> </a:t>
            </a:r>
            <a:r>
              <a:rPr lang="en-US" dirty="0" err="1" smtClean="0"/>
              <a:t>sobre</a:t>
            </a:r>
            <a:r>
              <a:rPr lang="en-US" dirty="0" smtClean="0"/>
              <a:t> </a:t>
            </a:r>
            <a:r>
              <a:rPr lang="en-US" dirty="0" err="1" smtClean="0"/>
              <a:t>esta</a:t>
            </a:r>
            <a:r>
              <a:rPr lang="en-US" dirty="0" smtClean="0"/>
              <a:t> idea…</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69</a:t>
            </a:fld>
            <a:endParaRPr lang="es-AR"/>
          </a:p>
        </p:txBody>
      </p:sp>
    </p:spTree>
    <p:extLst>
      <p:ext uri="{BB962C8B-B14F-4D97-AF65-F5344CB8AC3E}">
        <p14:creationId xmlns:p14="http://schemas.microsoft.com/office/powerpoint/2010/main" val="2265986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70</a:t>
            </a:fld>
            <a:endParaRPr lang="es-AR"/>
          </a:p>
        </p:txBody>
      </p:sp>
    </p:spTree>
    <p:extLst>
      <p:ext uri="{BB962C8B-B14F-4D97-AF65-F5344CB8AC3E}">
        <p14:creationId xmlns:p14="http://schemas.microsoft.com/office/powerpoint/2010/main" val="174952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Corriente</a:t>
            </a:r>
            <a:r>
              <a:rPr lang="en-US" dirty="0" smtClean="0"/>
              <a:t> de </a:t>
            </a:r>
            <a:r>
              <a:rPr lang="en-US" dirty="0" err="1" smtClean="0"/>
              <a:t>psicologia</a:t>
            </a:r>
            <a:r>
              <a:rPr lang="en-US" baseline="0" dirty="0" smtClean="0"/>
              <a:t> de la </a:t>
            </a:r>
            <a:r>
              <a:rPr lang="en-US" baseline="0" dirty="0" err="1" smtClean="0"/>
              <a:t>configuracion</a:t>
            </a:r>
            <a:endParaRPr lang="en-US" baseline="0" dirty="0" smtClean="0"/>
          </a:p>
          <a:p>
            <a:r>
              <a:rPr lang="en-US" baseline="0" dirty="0" err="1" smtClean="0"/>
              <a:t>Traduccion</a:t>
            </a:r>
            <a:r>
              <a:rPr lang="en-US" baseline="0" dirty="0" smtClean="0"/>
              <a:t> – no </a:t>
            </a:r>
            <a:r>
              <a:rPr lang="en-US" baseline="0" dirty="0" err="1" smtClean="0"/>
              <a:t>tiene</a:t>
            </a:r>
            <a:endParaRPr lang="en-US" baseline="0" dirty="0" smtClean="0"/>
          </a:p>
          <a:p>
            <a:r>
              <a:rPr lang="en-US" baseline="0" dirty="0" err="1" smtClean="0"/>
              <a:t>Explica</a:t>
            </a:r>
            <a:r>
              <a:rPr lang="en-US" baseline="0" dirty="0" smtClean="0"/>
              <a:t> </a:t>
            </a:r>
            <a:r>
              <a:rPr lang="en-US" baseline="0" dirty="0" err="1" smtClean="0"/>
              <a:t>como</a:t>
            </a:r>
            <a:r>
              <a:rPr lang="en-US" baseline="0" dirty="0" smtClean="0"/>
              <a:t> el </a:t>
            </a:r>
            <a:r>
              <a:rPr lang="en-US" baseline="0" dirty="0" err="1" smtClean="0"/>
              <a:t>cerebro</a:t>
            </a:r>
            <a:r>
              <a:rPr lang="en-US" baseline="0" dirty="0" smtClean="0"/>
              <a:t> </a:t>
            </a:r>
            <a:r>
              <a:rPr lang="en-US" baseline="0" dirty="0" err="1" smtClean="0"/>
              <a:t>interpreta</a:t>
            </a:r>
            <a:r>
              <a:rPr lang="en-US" baseline="0" dirty="0" smtClean="0"/>
              <a:t> y </a:t>
            </a:r>
            <a:r>
              <a:rPr lang="en-US" baseline="0" dirty="0" err="1" smtClean="0"/>
              <a:t>asocia</a:t>
            </a:r>
            <a:endParaRPr lang="en-US" baseline="0" dirty="0" smtClean="0"/>
          </a:p>
          <a:p>
            <a:endParaRPr lang="en-US" baseline="0" dirty="0" smtClean="0"/>
          </a:p>
          <a:p>
            <a:r>
              <a:rPr lang="es-ES" sz="1200" b="1" i="1" kern="1200" dirty="0" smtClean="0">
                <a:solidFill>
                  <a:schemeClr val="tx1"/>
                </a:solidFill>
                <a:effectLst/>
                <a:latin typeface="+mn-lt"/>
                <a:ea typeface="+mn-ea"/>
                <a:cs typeface="+mn-cs"/>
              </a:rPr>
              <a:t>Gestalt</a:t>
            </a:r>
            <a:r>
              <a:rPr lang="es-ES" sz="1200" b="0" i="0" kern="1200" dirty="0" smtClean="0">
                <a:solidFill>
                  <a:schemeClr val="tx1"/>
                </a:solidFill>
                <a:effectLst/>
                <a:latin typeface="+mn-lt"/>
                <a:ea typeface="+mn-ea"/>
                <a:cs typeface="+mn-cs"/>
              </a:rPr>
              <a:t> (término introducido por primera vez por un austriaco de apellido algo complicado de pronunciar, Christian von </a:t>
            </a:r>
            <a:r>
              <a:rPr lang="es-ES" sz="1200" b="0" i="0" kern="1200" dirty="0" err="1" smtClean="0">
                <a:solidFill>
                  <a:schemeClr val="tx1"/>
                </a:solidFill>
                <a:effectLst/>
                <a:latin typeface="+mn-lt"/>
                <a:ea typeface="+mn-ea"/>
                <a:cs typeface="+mn-cs"/>
              </a:rPr>
              <a:t>Ehrenfelsque</a:t>
            </a:r>
            <a:r>
              <a:rPr lang="es-ES" sz="1200" b="0" i="0" kern="1200" dirty="0" smtClean="0">
                <a:solidFill>
                  <a:schemeClr val="tx1"/>
                </a:solidFill>
                <a:effectLst/>
                <a:latin typeface="+mn-lt"/>
                <a:ea typeface="+mn-ea"/>
                <a:cs typeface="+mn-cs"/>
              </a:rPr>
              <a:t>, en su obra </a:t>
            </a:r>
            <a:r>
              <a:rPr lang="es-ES" sz="1200" b="0" i="1" kern="1200" dirty="0" smtClean="0">
                <a:solidFill>
                  <a:schemeClr val="tx1"/>
                </a:solidFill>
                <a:effectLst/>
                <a:latin typeface="+mn-lt"/>
                <a:ea typeface="+mn-ea"/>
                <a:cs typeface="+mn-cs"/>
              </a:rPr>
              <a:t>En las cualidades de la Forma</a:t>
            </a:r>
            <a:r>
              <a:rPr lang="es-ES" sz="1200" b="0" i="0" kern="1200" dirty="0" smtClean="0">
                <a:solidFill>
                  <a:schemeClr val="tx1"/>
                </a:solidFill>
                <a:effectLst/>
                <a:latin typeface="+mn-lt"/>
                <a:ea typeface="+mn-ea"/>
                <a:cs typeface="+mn-cs"/>
              </a:rPr>
              <a:t> de 1890), no es sólo una palabra alemana de igualmente difícil traducción literal al castellano (significa entre otras cosas «</a:t>
            </a:r>
            <a:r>
              <a:rPr lang="es-ES" sz="1200" b="1" i="0" kern="1200" dirty="0" smtClean="0">
                <a:solidFill>
                  <a:schemeClr val="tx1"/>
                </a:solidFill>
                <a:effectLst/>
                <a:latin typeface="+mn-lt"/>
                <a:ea typeface="+mn-ea"/>
                <a:cs typeface="+mn-cs"/>
              </a:rPr>
              <a:t>forma</a:t>
            </a:r>
            <a:r>
              <a:rPr lang="es-ES" sz="1200" b="0" i="0" kern="1200" dirty="0" smtClean="0">
                <a:solidFill>
                  <a:schemeClr val="tx1"/>
                </a:solidFill>
                <a:effectLst/>
                <a:latin typeface="+mn-lt"/>
                <a:ea typeface="+mn-ea"/>
                <a:cs typeface="+mn-cs"/>
              </a:rPr>
              <a:t>» o «</a:t>
            </a:r>
            <a:r>
              <a:rPr lang="es-ES" sz="1200" b="1" i="0" kern="1200" dirty="0" smtClean="0">
                <a:solidFill>
                  <a:schemeClr val="tx1"/>
                </a:solidFill>
                <a:effectLst/>
                <a:latin typeface="+mn-lt"/>
                <a:ea typeface="+mn-ea"/>
                <a:cs typeface="+mn-cs"/>
              </a:rPr>
              <a:t>configuración</a:t>
            </a:r>
            <a:r>
              <a:rPr lang="es-ES" sz="1200" b="0" i="0" kern="1200" dirty="0" smtClean="0">
                <a:solidFill>
                  <a:schemeClr val="tx1"/>
                </a:solidFill>
                <a:effectLst/>
                <a:latin typeface="+mn-lt"/>
                <a:ea typeface="+mn-ea"/>
                <a:cs typeface="+mn-cs"/>
              </a:rPr>
              <a:t>«), sino que es también el nombre que utilizaron las universidades de Graz y de Berlín, hace un siglo, para desarrollar una de las corrientes de la psicología moderna que sin duda más han influido en el universo del diseño gráfico, la publicidad o el marketing.</a:t>
            </a:r>
            <a:endParaRPr lang="en-US" baseline="0" dirty="0" smtClean="0"/>
          </a:p>
          <a:p>
            <a:endParaRPr lang="en-US" baseline="0" dirty="0" smtClean="0"/>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71</a:t>
            </a:fld>
            <a:endParaRPr lang="es-AR"/>
          </a:p>
        </p:txBody>
      </p:sp>
    </p:spTree>
    <p:extLst>
      <p:ext uri="{BB962C8B-B14F-4D97-AF65-F5344CB8AC3E}">
        <p14:creationId xmlns:p14="http://schemas.microsoft.com/office/powerpoint/2010/main" val="15656179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Corriente</a:t>
            </a:r>
            <a:r>
              <a:rPr lang="en-US" dirty="0" smtClean="0"/>
              <a:t> de </a:t>
            </a:r>
            <a:r>
              <a:rPr lang="en-US" dirty="0" err="1" smtClean="0"/>
              <a:t>psicologia</a:t>
            </a:r>
            <a:r>
              <a:rPr lang="en-US" baseline="0" dirty="0" smtClean="0"/>
              <a:t> de la </a:t>
            </a:r>
            <a:r>
              <a:rPr lang="en-US" baseline="0" dirty="0" err="1" smtClean="0"/>
              <a:t>configuracion</a:t>
            </a:r>
            <a:endParaRPr lang="en-US" baseline="0" dirty="0" smtClean="0"/>
          </a:p>
          <a:p>
            <a:r>
              <a:rPr lang="en-US" baseline="0" dirty="0" err="1" smtClean="0"/>
              <a:t>Traduccion</a:t>
            </a:r>
            <a:r>
              <a:rPr lang="en-US" baseline="0" dirty="0" smtClean="0"/>
              <a:t> – no </a:t>
            </a:r>
            <a:r>
              <a:rPr lang="en-US" baseline="0" dirty="0" err="1" smtClean="0"/>
              <a:t>tiene</a:t>
            </a:r>
            <a:endParaRPr lang="en-US" baseline="0" dirty="0" smtClean="0"/>
          </a:p>
          <a:p>
            <a:r>
              <a:rPr lang="en-US" baseline="0" dirty="0" err="1" smtClean="0"/>
              <a:t>Explica</a:t>
            </a:r>
            <a:r>
              <a:rPr lang="en-US" baseline="0" dirty="0" smtClean="0"/>
              <a:t> </a:t>
            </a:r>
            <a:r>
              <a:rPr lang="en-US" baseline="0" dirty="0" err="1" smtClean="0"/>
              <a:t>como</a:t>
            </a:r>
            <a:r>
              <a:rPr lang="en-US" baseline="0" dirty="0" smtClean="0"/>
              <a:t> el </a:t>
            </a:r>
            <a:r>
              <a:rPr lang="en-US" baseline="0" dirty="0" err="1" smtClean="0"/>
              <a:t>cerebro</a:t>
            </a:r>
            <a:r>
              <a:rPr lang="en-US" baseline="0" dirty="0" smtClean="0"/>
              <a:t> </a:t>
            </a:r>
            <a:r>
              <a:rPr lang="en-US" baseline="0" dirty="0" err="1" smtClean="0"/>
              <a:t>interpreta</a:t>
            </a:r>
            <a:r>
              <a:rPr lang="en-US" baseline="0" dirty="0" smtClean="0"/>
              <a:t> y </a:t>
            </a:r>
            <a:r>
              <a:rPr lang="en-US" baseline="0" dirty="0" err="1" smtClean="0"/>
              <a:t>asocia</a:t>
            </a:r>
            <a:endParaRPr lang="en-US" baseline="0" dirty="0" smtClean="0"/>
          </a:p>
          <a:p>
            <a:endParaRPr lang="en-US" baseline="0" dirty="0" smtClean="0"/>
          </a:p>
          <a:p>
            <a:endParaRPr lang="en-US" baseline="0" dirty="0" smtClean="0"/>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72</a:t>
            </a:fld>
            <a:endParaRPr lang="es-AR"/>
          </a:p>
        </p:txBody>
      </p:sp>
    </p:spTree>
    <p:extLst>
      <p:ext uri="{BB962C8B-B14F-4D97-AF65-F5344CB8AC3E}">
        <p14:creationId xmlns:p14="http://schemas.microsoft.com/office/powerpoint/2010/main" val="17142136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 </a:t>
            </a:r>
            <a:r>
              <a:rPr lang="en-US" dirty="0" err="1" smtClean="0"/>
              <a:t>veo</a:t>
            </a:r>
            <a:r>
              <a:rPr lang="en-US" dirty="0" smtClean="0"/>
              <a:t> </a:t>
            </a:r>
            <a:r>
              <a:rPr lang="en-US" dirty="0" err="1" smtClean="0"/>
              <a:t>como</a:t>
            </a:r>
            <a:r>
              <a:rPr lang="en-US" dirty="0" smtClean="0"/>
              <a:t> un </a:t>
            </a:r>
            <a:r>
              <a:rPr lang="en-US" dirty="0" err="1" smtClean="0"/>
              <a:t>bloque</a:t>
            </a:r>
            <a:r>
              <a:rPr lang="en-US" dirty="0" smtClean="0"/>
              <a:t>, que mi </a:t>
            </a:r>
            <a:r>
              <a:rPr lang="en-US" dirty="0" err="1" smtClean="0"/>
              <a:t>cerebro</a:t>
            </a:r>
            <a:r>
              <a:rPr lang="en-US" dirty="0" smtClean="0"/>
              <a:t> no lo </a:t>
            </a:r>
            <a:r>
              <a:rPr lang="en-US" dirty="0" err="1" smtClean="0"/>
              <a:t>puede</a:t>
            </a:r>
            <a:r>
              <a:rPr lang="en-US" dirty="0" smtClean="0"/>
              <a:t> </a:t>
            </a:r>
            <a:r>
              <a:rPr lang="en-US" dirty="0" err="1" smtClean="0"/>
              <a:t>separar</a:t>
            </a:r>
            <a:r>
              <a:rPr lang="en-US"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80</a:t>
            </a:fld>
            <a:endParaRPr lang="es-AR"/>
          </a:p>
        </p:txBody>
      </p:sp>
    </p:spTree>
    <p:extLst>
      <p:ext uri="{BB962C8B-B14F-4D97-AF65-F5344CB8AC3E}">
        <p14:creationId xmlns:p14="http://schemas.microsoft.com/office/powerpoint/2010/main" val="1334225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dirty="0"/>
          </a:p>
        </p:txBody>
      </p:sp>
      <p:sp>
        <p:nvSpPr>
          <p:cNvPr id="4" name="Slide Number Placeholder 3"/>
          <p:cNvSpPr>
            <a:spLocks noGrp="1"/>
          </p:cNvSpPr>
          <p:nvPr>
            <p:ph type="sldNum" sz="quarter" idx="10"/>
          </p:nvPr>
        </p:nvSpPr>
        <p:spPr/>
        <p:txBody>
          <a:bodyPr/>
          <a:lstStyle/>
          <a:p>
            <a:fld id="{234CC64E-9A59-450F-A031-63A841A460E7}" type="slidenum">
              <a:rPr lang="es-AR" smtClean="0"/>
              <a:t>101</a:t>
            </a:fld>
            <a:endParaRPr lang="es-AR"/>
          </a:p>
        </p:txBody>
      </p:sp>
    </p:spTree>
    <p:extLst>
      <p:ext uri="{BB962C8B-B14F-4D97-AF65-F5344CB8AC3E}">
        <p14:creationId xmlns:p14="http://schemas.microsoft.com/office/powerpoint/2010/main" val="2522280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ITERATIVO: </a:t>
            </a:r>
            <a:r>
              <a:rPr lang="en-US" baseline="0" dirty="0" err="1" smtClean="0"/>
              <a:t>algo</a:t>
            </a:r>
            <a:r>
              <a:rPr lang="en-US" baseline="0" dirty="0" smtClean="0"/>
              <a:t> </a:t>
            </a:r>
            <a:r>
              <a:rPr lang="en-US" baseline="0" dirty="0" err="1" smtClean="0"/>
              <a:t>empieza</a:t>
            </a:r>
            <a:r>
              <a:rPr lang="en-US" baseline="0" dirty="0" smtClean="0"/>
              <a:t>, da </a:t>
            </a:r>
            <a:r>
              <a:rPr lang="en-US" baseline="0" dirty="0" err="1" smtClean="0"/>
              <a:t>una</a:t>
            </a:r>
            <a:r>
              <a:rPr lang="en-US" baseline="0" dirty="0" smtClean="0"/>
              <a:t> </a:t>
            </a:r>
            <a:r>
              <a:rPr lang="en-US" baseline="0" dirty="0" err="1" smtClean="0"/>
              <a:t>vuelta</a:t>
            </a:r>
            <a:r>
              <a:rPr lang="en-US" baseline="0" dirty="0" smtClean="0"/>
              <a:t>, </a:t>
            </a:r>
            <a:r>
              <a:rPr lang="en-US" baseline="0" dirty="0" err="1" smtClean="0"/>
              <a:t>vuelve</a:t>
            </a:r>
            <a:r>
              <a:rPr lang="en-US" baseline="0" dirty="0" smtClean="0"/>
              <a:t>, da </a:t>
            </a:r>
            <a:r>
              <a:rPr lang="en-US" baseline="0" dirty="0" err="1" smtClean="0"/>
              <a:t>vuelta</a:t>
            </a:r>
            <a:r>
              <a:rPr lang="en-US" baseline="0" dirty="0" smtClean="0"/>
              <a:t>, </a:t>
            </a:r>
            <a:r>
              <a:rPr lang="en-US" baseline="0" dirty="0" err="1" smtClean="0"/>
              <a:t>vuelta</a:t>
            </a:r>
            <a:r>
              <a:rPr lang="en-US" baseline="0" dirty="0" smtClean="0"/>
              <a:t> etc… (un for)</a:t>
            </a:r>
          </a:p>
          <a:p>
            <a:r>
              <a:rPr lang="en-US" baseline="0" dirty="0" smtClean="0"/>
              <a:t>RECURSIVO: </a:t>
            </a:r>
            <a:r>
              <a:rPr lang="en-US" baseline="0" dirty="0" err="1" smtClean="0"/>
              <a:t>algo</a:t>
            </a:r>
            <a:r>
              <a:rPr lang="en-US" baseline="0" dirty="0" smtClean="0"/>
              <a:t> que se define </a:t>
            </a:r>
            <a:r>
              <a:rPr lang="en-US" baseline="0" dirty="0" err="1" smtClean="0"/>
              <a:t>sobre</a:t>
            </a:r>
            <a:r>
              <a:rPr lang="en-US" baseline="0" dirty="0" smtClean="0"/>
              <a:t> </a:t>
            </a:r>
            <a:r>
              <a:rPr lang="en-US" baseline="0" dirty="0" err="1" smtClean="0"/>
              <a:t>si</a:t>
            </a:r>
            <a:r>
              <a:rPr lang="en-US" baseline="0" dirty="0" smtClean="0"/>
              <a:t> </a:t>
            </a:r>
            <a:r>
              <a:rPr lang="en-US" baseline="0" dirty="0" err="1" smtClean="0"/>
              <a:t>mismo</a:t>
            </a:r>
            <a:r>
              <a:rPr lang="en-US" baseline="0" dirty="0" smtClean="0"/>
              <a:t>, lo </a:t>
            </a:r>
            <a:r>
              <a:rPr lang="en-US" baseline="0" dirty="0" err="1" smtClean="0"/>
              <a:t>cual</a:t>
            </a:r>
            <a:r>
              <a:rPr lang="en-US" baseline="0" dirty="0" smtClean="0"/>
              <a:t> se define </a:t>
            </a:r>
            <a:r>
              <a:rPr lang="en-US" baseline="0" dirty="0" err="1" smtClean="0"/>
              <a:t>sobre</a:t>
            </a:r>
            <a:r>
              <a:rPr lang="en-US" baseline="0" dirty="0" smtClean="0"/>
              <a:t> </a:t>
            </a:r>
            <a:r>
              <a:rPr lang="en-US" baseline="0" dirty="0" err="1" smtClean="0"/>
              <a:t>si</a:t>
            </a:r>
            <a:r>
              <a:rPr lang="en-US" baseline="0" dirty="0" smtClean="0"/>
              <a:t> </a:t>
            </a:r>
            <a:r>
              <a:rPr lang="en-US" baseline="0" dirty="0" err="1" smtClean="0"/>
              <a:t>mismo</a:t>
            </a:r>
            <a:r>
              <a:rPr lang="en-US" baseline="0" dirty="0" smtClean="0"/>
              <a:t>, lo </a:t>
            </a:r>
            <a:r>
              <a:rPr lang="en-US" baseline="0" dirty="0" err="1" smtClean="0"/>
              <a:t>cual</a:t>
            </a:r>
            <a:r>
              <a:rPr lang="en-US" baseline="0" dirty="0" smtClean="0"/>
              <a:t> se define </a:t>
            </a:r>
            <a:r>
              <a:rPr lang="en-US" baseline="0" dirty="0" err="1" smtClean="0"/>
              <a:t>sobre</a:t>
            </a:r>
            <a:r>
              <a:rPr lang="en-US" baseline="0" dirty="0" smtClean="0"/>
              <a:t> </a:t>
            </a:r>
            <a:r>
              <a:rPr lang="en-US" baseline="0" dirty="0" err="1" smtClean="0"/>
              <a:t>si</a:t>
            </a:r>
            <a:r>
              <a:rPr lang="en-US" baseline="0" dirty="0" smtClean="0"/>
              <a:t> </a:t>
            </a:r>
            <a:r>
              <a:rPr lang="en-US" baseline="0" dirty="0" err="1" smtClean="0"/>
              <a:t>mismo</a:t>
            </a:r>
            <a:endParaRPr lang="en-US" baseline="0" dirty="0" smtClean="0"/>
          </a:p>
          <a:p>
            <a:r>
              <a:rPr lang="en-US" baseline="0" dirty="0" smtClean="0"/>
              <a:t>RECURRENTE: </a:t>
            </a:r>
            <a:r>
              <a:rPr lang="en-US" baseline="0" dirty="0" err="1" smtClean="0"/>
              <a:t>algo</a:t>
            </a:r>
            <a:r>
              <a:rPr lang="en-US" baseline="0" dirty="0" smtClean="0"/>
              <a:t> que se da, y al </a:t>
            </a:r>
            <a:r>
              <a:rPr lang="en-US" baseline="0" dirty="0" err="1" smtClean="0"/>
              <a:t>rato</a:t>
            </a:r>
            <a:r>
              <a:rPr lang="en-US" baseline="0" dirty="0" smtClean="0"/>
              <a:t> se </a:t>
            </a:r>
            <a:r>
              <a:rPr lang="en-US" baseline="0" dirty="0" err="1" smtClean="0"/>
              <a:t>vuelve</a:t>
            </a:r>
            <a:r>
              <a:rPr lang="en-US" baseline="0" dirty="0" smtClean="0"/>
              <a:t> a </a:t>
            </a:r>
            <a:r>
              <a:rPr lang="en-US" baseline="0" dirty="0" err="1" smtClean="0"/>
              <a:t>dar</a:t>
            </a:r>
            <a:r>
              <a:rPr lang="en-US" baseline="0" dirty="0" smtClean="0"/>
              <a:t>… y no </a:t>
            </a:r>
            <a:r>
              <a:rPr lang="en-US" baseline="0" dirty="0" err="1" smtClean="0"/>
              <a:t>pasa</a:t>
            </a:r>
            <a:r>
              <a:rPr lang="en-US" baseline="0" dirty="0" smtClean="0"/>
              <a:t> mas y </a:t>
            </a:r>
            <a:r>
              <a:rPr lang="en-US" baseline="0" dirty="0" err="1" smtClean="0"/>
              <a:t>despues</a:t>
            </a:r>
            <a:r>
              <a:rPr lang="en-US" baseline="0" dirty="0" smtClean="0"/>
              <a:t> se </a:t>
            </a:r>
            <a:r>
              <a:rPr lang="en-US" baseline="0" dirty="0" err="1" smtClean="0"/>
              <a:t>vuelve</a:t>
            </a:r>
            <a:r>
              <a:rPr lang="en-US" baseline="0" dirty="0" smtClean="0"/>
              <a:t> a </a:t>
            </a:r>
            <a:r>
              <a:rPr lang="en-US" baseline="0" dirty="0" err="1" smtClean="0"/>
              <a:t>dar</a:t>
            </a:r>
            <a:r>
              <a:rPr lang="en-US" baseline="0" dirty="0" smtClean="0"/>
              <a:t>…</a:t>
            </a:r>
          </a:p>
          <a:p>
            <a:r>
              <a:rPr lang="en-US" baseline="0" dirty="0" smtClean="0"/>
              <a:t>El sol sale, </a:t>
            </a:r>
            <a:r>
              <a:rPr lang="en-US" baseline="0" dirty="0" err="1" smtClean="0"/>
              <a:t>cae</a:t>
            </a:r>
            <a:r>
              <a:rPr lang="en-US" baseline="0" dirty="0" smtClean="0"/>
              <a:t>, sale la </a:t>
            </a:r>
            <a:r>
              <a:rPr lang="en-US" baseline="0" dirty="0" err="1" smtClean="0"/>
              <a:t>luna</a:t>
            </a:r>
            <a:r>
              <a:rPr lang="en-US" baseline="0" dirty="0" smtClean="0"/>
              <a:t>, </a:t>
            </a:r>
            <a:r>
              <a:rPr lang="en-US" baseline="0" dirty="0" err="1" smtClean="0"/>
              <a:t>luego</a:t>
            </a:r>
            <a:r>
              <a:rPr lang="en-US" baseline="0" dirty="0" smtClean="0"/>
              <a:t> sale el sol, </a:t>
            </a:r>
            <a:r>
              <a:rPr lang="en-US" baseline="0" dirty="0" err="1" smtClean="0"/>
              <a:t>luego</a:t>
            </a:r>
            <a:r>
              <a:rPr lang="en-US" baseline="0" dirty="0" smtClean="0"/>
              <a:t> la </a:t>
            </a:r>
            <a:r>
              <a:rPr lang="en-US" baseline="0" dirty="0" err="1" smtClean="0"/>
              <a:t>luna</a:t>
            </a:r>
            <a:r>
              <a:rPr lang="en-US" baseline="0" dirty="0" smtClean="0"/>
              <a:t> etc… </a:t>
            </a:r>
            <a:r>
              <a:rPr lang="en-US" baseline="0" dirty="0" err="1" smtClean="0"/>
              <a:t>eso</a:t>
            </a:r>
            <a:r>
              <a:rPr lang="en-US" baseline="0" dirty="0" smtClean="0"/>
              <a:t> ES ITERATIVO</a:t>
            </a:r>
          </a:p>
          <a:p>
            <a:r>
              <a:rPr lang="en-US" baseline="0" dirty="0" smtClean="0"/>
              <a:t>RECURRENTE </a:t>
            </a:r>
            <a:r>
              <a:rPr lang="en-US" baseline="0" dirty="0" err="1" smtClean="0"/>
              <a:t>es</a:t>
            </a:r>
            <a:r>
              <a:rPr lang="en-US" baseline="0" dirty="0" smtClean="0"/>
              <a:t> la </a:t>
            </a:r>
            <a:r>
              <a:rPr lang="en-US" baseline="0" dirty="0" err="1" smtClean="0"/>
              <a:t>lluvia</a:t>
            </a:r>
            <a:r>
              <a:rPr lang="en-US" baseline="0" dirty="0" smtClean="0"/>
              <a:t>.</a:t>
            </a:r>
            <a:endParaRPr lang="en-US" dirty="0" smtClean="0"/>
          </a:p>
          <a:p>
            <a:r>
              <a:rPr lang="en-US" dirty="0" err="1" smtClean="0"/>
              <a:t>Patrones</a:t>
            </a:r>
            <a:r>
              <a:rPr lang="en-US" dirty="0" smtClean="0"/>
              <a:t>, </a:t>
            </a:r>
            <a:r>
              <a:rPr lang="en-US" dirty="0" err="1" smtClean="0"/>
              <a:t>pretenden</a:t>
            </a:r>
            <a:r>
              <a:rPr lang="en-US" dirty="0" smtClean="0"/>
              <a:t> reutilizer la </a:t>
            </a:r>
            <a:r>
              <a:rPr lang="en-US" dirty="0" err="1" smtClean="0"/>
              <a:t>experiencia</a:t>
            </a:r>
            <a:r>
              <a:rPr lang="en-US" dirty="0" smtClean="0"/>
              <a:t> de </a:t>
            </a:r>
            <a:r>
              <a:rPr lang="en-US" dirty="0" err="1" smtClean="0"/>
              <a:t>tipos</a:t>
            </a:r>
            <a:r>
              <a:rPr lang="en-US" baseline="0" dirty="0" smtClean="0"/>
              <a:t> que la </a:t>
            </a:r>
            <a:r>
              <a:rPr lang="en-US" baseline="0" dirty="0" err="1" smtClean="0"/>
              <a:t>tienen</a:t>
            </a:r>
            <a:r>
              <a:rPr lang="en-US" baseline="0" dirty="0" smtClean="0"/>
              <a:t> </a:t>
            </a:r>
            <a:r>
              <a:rPr lang="en-US" baseline="0" dirty="0" err="1" smtClean="0"/>
              <a:t>clara</a:t>
            </a:r>
            <a:r>
              <a:rPr lang="en-US" baseline="0" dirty="0" smtClean="0"/>
              <a:t>, </a:t>
            </a:r>
            <a:r>
              <a:rPr lang="en-US" baseline="0" dirty="0" err="1" smtClean="0"/>
              <a:t>planteando</a:t>
            </a:r>
            <a:r>
              <a:rPr lang="en-US" baseline="0" dirty="0" smtClean="0"/>
              <a:t> </a:t>
            </a:r>
            <a:r>
              <a:rPr lang="en-US" baseline="0" dirty="0" err="1" smtClean="0"/>
              <a:t>una</a:t>
            </a:r>
            <a:r>
              <a:rPr lang="en-US" baseline="0" dirty="0" smtClean="0"/>
              <a:t> </a:t>
            </a:r>
            <a:r>
              <a:rPr lang="en-US" baseline="0" dirty="0" err="1" smtClean="0"/>
              <a:t>solucion</a:t>
            </a:r>
            <a:r>
              <a:rPr lang="en-US" baseline="0" dirty="0" smtClean="0"/>
              <a:t> a </a:t>
            </a:r>
            <a:r>
              <a:rPr lang="en-US" baseline="0" dirty="0" err="1" smtClean="0"/>
              <a:t>problemas</a:t>
            </a:r>
            <a:r>
              <a:rPr lang="en-US" baseline="0" dirty="0" smtClean="0"/>
              <a:t> </a:t>
            </a:r>
            <a:r>
              <a:rPr lang="en-US" baseline="0" dirty="0" err="1" smtClean="0"/>
              <a:t>recurrentes</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131</a:t>
            </a:fld>
            <a:endParaRPr lang="es-AR"/>
          </a:p>
        </p:txBody>
      </p:sp>
    </p:spTree>
    <p:extLst>
      <p:ext uri="{BB962C8B-B14F-4D97-AF65-F5344CB8AC3E}">
        <p14:creationId xmlns:p14="http://schemas.microsoft.com/office/powerpoint/2010/main" val="1062987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br>
              <a:rPr lang="en-US" baseline="0" dirty="0" smtClean="0"/>
            </a:b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132</a:t>
            </a:fld>
            <a:endParaRPr lang="es-AR"/>
          </a:p>
        </p:txBody>
      </p:sp>
    </p:spTree>
    <p:extLst>
      <p:ext uri="{BB962C8B-B14F-4D97-AF65-F5344CB8AC3E}">
        <p14:creationId xmlns:p14="http://schemas.microsoft.com/office/powerpoint/2010/main" val="279872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dirty="0" smtClean="0">
                <a:solidFill>
                  <a:schemeClr val="bg1"/>
                </a:solidFill>
              </a:rPr>
              <a:t>usuario</a:t>
            </a:r>
            <a:r>
              <a:rPr lang="es-AR" sz="1050" dirty="0" smtClean="0">
                <a:solidFill>
                  <a:schemeClr val="bg1"/>
                </a:solidFill>
              </a:rPr>
              <a:t> se </a:t>
            </a:r>
            <a:r>
              <a:rPr lang="es-AR" sz="1200" b="1" dirty="0" smtClean="0">
                <a:solidFill>
                  <a:schemeClr val="bg1"/>
                </a:solidFill>
              </a:rPr>
              <a:t>siente</a:t>
            </a:r>
            <a:r>
              <a:rPr lang="es-AR" sz="1050" dirty="0" smtClean="0">
                <a:solidFill>
                  <a:schemeClr val="bg1"/>
                </a:solidFill>
              </a:rPr>
              <a:t> </a:t>
            </a:r>
          </a:p>
          <a:p>
            <a:r>
              <a:rPr lang="es-AR" sz="1200" b="1" dirty="0" smtClean="0">
                <a:solidFill>
                  <a:schemeClr val="bg1"/>
                </a:solidFill>
              </a:rPr>
              <a:t>experiencia</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5</a:t>
            </a:fld>
            <a:endParaRPr lang="es-AR"/>
          </a:p>
        </p:txBody>
      </p:sp>
    </p:spTree>
    <p:extLst>
      <p:ext uri="{BB962C8B-B14F-4D97-AF65-F5344CB8AC3E}">
        <p14:creationId xmlns:p14="http://schemas.microsoft.com/office/powerpoint/2010/main" val="1562751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br>
              <a:rPr lang="en-US" baseline="0" dirty="0" smtClean="0"/>
            </a:br>
            <a:r>
              <a:rPr lang="en-US" baseline="0" dirty="0" smtClean="0"/>
              <a:t>Para las </a:t>
            </a:r>
            <a:r>
              <a:rPr lang="en-US" baseline="0" dirty="0" err="1" smtClean="0"/>
              <a:t>entregas</a:t>
            </a:r>
            <a:r>
              <a:rPr lang="en-US" baseline="0" dirty="0" smtClean="0"/>
              <a:t>, </a:t>
            </a:r>
            <a:r>
              <a:rPr lang="en-US" baseline="0" dirty="0" err="1" smtClean="0"/>
              <a:t>tienen</a:t>
            </a:r>
            <a:r>
              <a:rPr lang="en-US" baseline="0" dirty="0" smtClean="0"/>
              <a:t> que </a:t>
            </a:r>
            <a:r>
              <a:rPr lang="en-US" baseline="0" dirty="0" err="1" smtClean="0"/>
              <a:t>justificar</a:t>
            </a:r>
            <a:r>
              <a:rPr lang="en-US" baseline="0" dirty="0" smtClean="0"/>
              <a:t> </a:t>
            </a:r>
            <a:r>
              <a:rPr lang="en-US" baseline="0" dirty="0" err="1" smtClean="0"/>
              <a:t>desiciones</a:t>
            </a:r>
            <a:r>
              <a:rPr lang="en-US" baseline="0" dirty="0" smtClean="0"/>
              <a:t> de </a:t>
            </a:r>
            <a:r>
              <a:rPr lang="en-US" baseline="0" dirty="0" err="1" smtClean="0"/>
              <a:t>diseño</a:t>
            </a:r>
            <a:r>
              <a:rPr lang="en-US" baseline="0" dirty="0" smtClean="0"/>
              <a:t>, USEN LOS PATRONES.</a:t>
            </a:r>
          </a:p>
          <a:p>
            <a:r>
              <a:rPr lang="en-US" baseline="0" dirty="0" err="1" smtClean="0"/>
              <a:t>Ya</a:t>
            </a:r>
            <a:r>
              <a:rPr lang="en-US" baseline="0" dirty="0" smtClean="0"/>
              <a:t> </a:t>
            </a:r>
            <a:r>
              <a:rPr lang="en-US" baseline="0" dirty="0" err="1" smtClean="0"/>
              <a:t>explican</a:t>
            </a:r>
            <a:r>
              <a:rPr lang="en-US" baseline="0" dirty="0" smtClean="0"/>
              <a:t> el </a:t>
            </a:r>
            <a:r>
              <a:rPr lang="en-US" baseline="0" dirty="0" err="1" smtClean="0"/>
              <a:t>porque</a:t>
            </a:r>
            <a:r>
              <a:rPr lang="en-US" baseline="0" dirty="0" smtClean="0"/>
              <a:t> se </a:t>
            </a:r>
            <a:r>
              <a:rPr lang="en-US" baseline="0" dirty="0" err="1" smtClean="0"/>
              <a:t>resuelve</a:t>
            </a:r>
            <a:r>
              <a:rPr lang="en-US" baseline="0" dirty="0" smtClean="0"/>
              <a:t> </a:t>
            </a:r>
            <a:r>
              <a:rPr lang="en-US" baseline="0" dirty="0" err="1" smtClean="0"/>
              <a:t>asi</a:t>
            </a:r>
            <a:r>
              <a:rPr lang="en-US" baseline="0"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133</a:t>
            </a:fld>
            <a:endParaRPr lang="es-AR"/>
          </a:p>
        </p:txBody>
      </p:sp>
    </p:spTree>
    <p:extLst>
      <p:ext uri="{BB962C8B-B14F-4D97-AF65-F5344CB8AC3E}">
        <p14:creationId xmlns:p14="http://schemas.microsoft.com/office/powerpoint/2010/main" val="3192245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br>
              <a:rPr lang="en-US" baseline="0" dirty="0" smtClean="0"/>
            </a:br>
            <a:r>
              <a:rPr lang="en-US" baseline="0" dirty="0" smtClean="0"/>
              <a:t>Para las </a:t>
            </a:r>
            <a:r>
              <a:rPr lang="en-US" baseline="0" dirty="0" err="1" smtClean="0"/>
              <a:t>entregas</a:t>
            </a:r>
            <a:r>
              <a:rPr lang="en-US" baseline="0" dirty="0" smtClean="0"/>
              <a:t>, </a:t>
            </a:r>
            <a:r>
              <a:rPr lang="en-US" baseline="0" dirty="0" err="1" smtClean="0"/>
              <a:t>tienen</a:t>
            </a:r>
            <a:r>
              <a:rPr lang="en-US" baseline="0" dirty="0" smtClean="0"/>
              <a:t> que </a:t>
            </a:r>
            <a:r>
              <a:rPr lang="en-US" baseline="0" dirty="0" err="1" smtClean="0"/>
              <a:t>justificar</a:t>
            </a:r>
            <a:r>
              <a:rPr lang="en-US" baseline="0" dirty="0" smtClean="0"/>
              <a:t> </a:t>
            </a:r>
            <a:r>
              <a:rPr lang="en-US" baseline="0" dirty="0" err="1" smtClean="0"/>
              <a:t>desiciones</a:t>
            </a:r>
            <a:r>
              <a:rPr lang="en-US" baseline="0" dirty="0" smtClean="0"/>
              <a:t> de </a:t>
            </a:r>
            <a:r>
              <a:rPr lang="en-US" baseline="0" dirty="0" err="1" smtClean="0"/>
              <a:t>diseño</a:t>
            </a:r>
            <a:r>
              <a:rPr lang="en-US" baseline="0" dirty="0" smtClean="0"/>
              <a:t>, USEN LOS PATRONES.</a:t>
            </a:r>
          </a:p>
          <a:p>
            <a:r>
              <a:rPr lang="en-US" baseline="0" dirty="0" err="1" smtClean="0"/>
              <a:t>Ya</a:t>
            </a:r>
            <a:r>
              <a:rPr lang="en-US" baseline="0" dirty="0" smtClean="0"/>
              <a:t> </a:t>
            </a:r>
            <a:r>
              <a:rPr lang="en-US" baseline="0" dirty="0" err="1" smtClean="0"/>
              <a:t>explican</a:t>
            </a:r>
            <a:r>
              <a:rPr lang="en-US" baseline="0" dirty="0" smtClean="0"/>
              <a:t> el </a:t>
            </a:r>
            <a:r>
              <a:rPr lang="en-US" baseline="0" dirty="0" err="1" smtClean="0"/>
              <a:t>porque</a:t>
            </a:r>
            <a:r>
              <a:rPr lang="en-US" baseline="0" dirty="0" smtClean="0"/>
              <a:t> se </a:t>
            </a:r>
            <a:r>
              <a:rPr lang="en-US" baseline="0" dirty="0" err="1" smtClean="0"/>
              <a:t>resuelve</a:t>
            </a:r>
            <a:r>
              <a:rPr lang="en-US" baseline="0" dirty="0" smtClean="0"/>
              <a:t> </a:t>
            </a:r>
            <a:r>
              <a:rPr lang="en-US" baseline="0" dirty="0" err="1" smtClean="0"/>
              <a:t>asi</a:t>
            </a:r>
            <a:r>
              <a:rPr lang="en-US" baseline="0"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134</a:t>
            </a:fld>
            <a:endParaRPr lang="es-AR"/>
          </a:p>
        </p:txBody>
      </p:sp>
    </p:spTree>
    <p:extLst>
      <p:ext uri="{BB962C8B-B14F-4D97-AF65-F5344CB8AC3E}">
        <p14:creationId xmlns:p14="http://schemas.microsoft.com/office/powerpoint/2010/main" val="16266603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br>
              <a:rPr lang="en-US" baseline="0" dirty="0" smtClean="0"/>
            </a:br>
            <a:r>
              <a:rPr lang="en-US" baseline="0" dirty="0" smtClean="0"/>
              <a:t>Para las </a:t>
            </a:r>
            <a:r>
              <a:rPr lang="en-US" baseline="0" dirty="0" err="1" smtClean="0"/>
              <a:t>entregas</a:t>
            </a:r>
            <a:r>
              <a:rPr lang="en-US" baseline="0" dirty="0" smtClean="0"/>
              <a:t>, </a:t>
            </a:r>
            <a:r>
              <a:rPr lang="en-US" baseline="0" dirty="0" err="1" smtClean="0"/>
              <a:t>tienen</a:t>
            </a:r>
            <a:r>
              <a:rPr lang="en-US" baseline="0" dirty="0" smtClean="0"/>
              <a:t> que </a:t>
            </a:r>
            <a:r>
              <a:rPr lang="en-US" baseline="0" dirty="0" err="1" smtClean="0"/>
              <a:t>justificar</a:t>
            </a:r>
            <a:r>
              <a:rPr lang="en-US" baseline="0" dirty="0" smtClean="0"/>
              <a:t> </a:t>
            </a:r>
            <a:r>
              <a:rPr lang="en-US" baseline="0" dirty="0" err="1" smtClean="0"/>
              <a:t>desiciones</a:t>
            </a:r>
            <a:r>
              <a:rPr lang="en-US" baseline="0" dirty="0" smtClean="0"/>
              <a:t> de </a:t>
            </a:r>
            <a:r>
              <a:rPr lang="en-US" baseline="0" dirty="0" err="1" smtClean="0"/>
              <a:t>diseño</a:t>
            </a:r>
            <a:r>
              <a:rPr lang="en-US" baseline="0" dirty="0" smtClean="0"/>
              <a:t>, USEN LOS PATRONES.</a:t>
            </a:r>
          </a:p>
          <a:p>
            <a:r>
              <a:rPr lang="en-US" baseline="0" dirty="0" err="1" smtClean="0"/>
              <a:t>Ya</a:t>
            </a:r>
            <a:r>
              <a:rPr lang="en-US" baseline="0" dirty="0" smtClean="0"/>
              <a:t> </a:t>
            </a:r>
            <a:r>
              <a:rPr lang="en-US" baseline="0" dirty="0" err="1" smtClean="0"/>
              <a:t>explican</a:t>
            </a:r>
            <a:r>
              <a:rPr lang="en-US" baseline="0" dirty="0" smtClean="0"/>
              <a:t> el </a:t>
            </a:r>
            <a:r>
              <a:rPr lang="en-US" baseline="0" dirty="0" err="1" smtClean="0"/>
              <a:t>porque</a:t>
            </a:r>
            <a:r>
              <a:rPr lang="en-US" baseline="0" dirty="0" smtClean="0"/>
              <a:t> se </a:t>
            </a:r>
            <a:r>
              <a:rPr lang="en-US" baseline="0" dirty="0" err="1" smtClean="0"/>
              <a:t>resuelve</a:t>
            </a:r>
            <a:r>
              <a:rPr lang="en-US" baseline="0" dirty="0" smtClean="0"/>
              <a:t> </a:t>
            </a:r>
            <a:r>
              <a:rPr lang="en-US" baseline="0" dirty="0" err="1" smtClean="0"/>
              <a:t>asi</a:t>
            </a:r>
            <a:r>
              <a:rPr lang="en-US" baseline="0"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135</a:t>
            </a:fld>
            <a:endParaRPr lang="es-AR"/>
          </a:p>
        </p:txBody>
      </p:sp>
    </p:spTree>
    <p:extLst>
      <p:ext uri="{BB962C8B-B14F-4D97-AF65-F5344CB8AC3E}">
        <p14:creationId xmlns:p14="http://schemas.microsoft.com/office/powerpoint/2010/main" val="1456862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br>
              <a:rPr lang="en-US" baseline="0" dirty="0" smtClean="0"/>
            </a:br>
            <a:r>
              <a:rPr lang="en-US" baseline="0" dirty="0" smtClean="0"/>
              <a:t>Para las </a:t>
            </a:r>
            <a:r>
              <a:rPr lang="en-US" baseline="0" dirty="0" err="1" smtClean="0"/>
              <a:t>entregas</a:t>
            </a:r>
            <a:r>
              <a:rPr lang="en-US" baseline="0" dirty="0" smtClean="0"/>
              <a:t>, </a:t>
            </a:r>
            <a:r>
              <a:rPr lang="en-US" baseline="0" dirty="0" err="1" smtClean="0"/>
              <a:t>tienen</a:t>
            </a:r>
            <a:r>
              <a:rPr lang="en-US" baseline="0" dirty="0" smtClean="0"/>
              <a:t> que </a:t>
            </a:r>
            <a:r>
              <a:rPr lang="en-US" baseline="0" dirty="0" err="1" smtClean="0"/>
              <a:t>justificar</a:t>
            </a:r>
            <a:r>
              <a:rPr lang="en-US" baseline="0" dirty="0" smtClean="0"/>
              <a:t> </a:t>
            </a:r>
            <a:r>
              <a:rPr lang="en-US" baseline="0" dirty="0" err="1" smtClean="0"/>
              <a:t>desiciones</a:t>
            </a:r>
            <a:r>
              <a:rPr lang="en-US" baseline="0" dirty="0" smtClean="0"/>
              <a:t> de </a:t>
            </a:r>
            <a:r>
              <a:rPr lang="en-US" baseline="0" dirty="0" err="1" smtClean="0"/>
              <a:t>diseño</a:t>
            </a:r>
            <a:r>
              <a:rPr lang="en-US" baseline="0" dirty="0" smtClean="0"/>
              <a:t>, USEN LOS PATRONES.</a:t>
            </a:r>
          </a:p>
          <a:p>
            <a:r>
              <a:rPr lang="en-US" baseline="0" dirty="0" err="1" smtClean="0"/>
              <a:t>Ya</a:t>
            </a:r>
            <a:r>
              <a:rPr lang="en-US" baseline="0" dirty="0" smtClean="0"/>
              <a:t> </a:t>
            </a:r>
            <a:r>
              <a:rPr lang="en-US" baseline="0" dirty="0" err="1" smtClean="0"/>
              <a:t>explican</a:t>
            </a:r>
            <a:r>
              <a:rPr lang="en-US" baseline="0" dirty="0" smtClean="0"/>
              <a:t> el </a:t>
            </a:r>
            <a:r>
              <a:rPr lang="en-US" baseline="0" dirty="0" err="1" smtClean="0"/>
              <a:t>porque</a:t>
            </a:r>
            <a:r>
              <a:rPr lang="en-US" baseline="0" dirty="0" smtClean="0"/>
              <a:t> se </a:t>
            </a:r>
            <a:r>
              <a:rPr lang="en-US" baseline="0" dirty="0" err="1" smtClean="0"/>
              <a:t>resuelve</a:t>
            </a:r>
            <a:r>
              <a:rPr lang="en-US" baseline="0" dirty="0" smtClean="0"/>
              <a:t> </a:t>
            </a:r>
            <a:r>
              <a:rPr lang="en-US" baseline="0" dirty="0" err="1" smtClean="0"/>
              <a:t>asi</a:t>
            </a:r>
            <a:r>
              <a:rPr lang="en-US" baseline="0"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136</a:t>
            </a:fld>
            <a:endParaRPr lang="es-AR"/>
          </a:p>
        </p:txBody>
      </p:sp>
    </p:spTree>
    <p:extLst>
      <p:ext uri="{BB962C8B-B14F-4D97-AF65-F5344CB8AC3E}">
        <p14:creationId xmlns:p14="http://schemas.microsoft.com/office/powerpoint/2010/main" val="3762426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br>
              <a:rPr lang="en-US" baseline="0" dirty="0" smtClean="0"/>
            </a:br>
            <a:r>
              <a:rPr lang="en-US" baseline="0" dirty="0" smtClean="0"/>
              <a:t>Para las </a:t>
            </a:r>
            <a:r>
              <a:rPr lang="en-US" baseline="0" dirty="0" err="1" smtClean="0"/>
              <a:t>entregas</a:t>
            </a:r>
            <a:r>
              <a:rPr lang="en-US" baseline="0" dirty="0" smtClean="0"/>
              <a:t>, </a:t>
            </a:r>
            <a:r>
              <a:rPr lang="en-US" baseline="0" dirty="0" err="1" smtClean="0"/>
              <a:t>tienen</a:t>
            </a:r>
            <a:r>
              <a:rPr lang="en-US" baseline="0" dirty="0" smtClean="0"/>
              <a:t> que </a:t>
            </a:r>
            <a:r>
              <a:rPr lang="en-US" baseline="0" dirty="0" err="1" smtClean="0"/>
              <a:t>justificar</a:t>
            </a:r>
            <a:r>
              <a:rPr lang="en-US" baseline="0" dirty="0" smtClean="0"/>
              <a:t> </a:t>
            </a:r>
            <a:r>
              <a:rPr lang="en-US" baseline="0" dirty="0" err="1" smtClean="0"/>
              <a:t>desiciones</a:t>
            </a:r>
            <a:r>
              <a:rPr lang="en-US" baseline="0" dirty="0" smtClean="0"/>
              <a:t> de </a:t>
            </a:r>
            <a:r>
              <a:rPr lang="en-US" baseline="0" dirty="0" err="1" smtClean="0"/>
              <a:t>diseño</a:t>
            </a:r>
            <a:r>
              <a:rPr lang="en-US" baseline="0" dirty="0" smtClean="0"/>
              <a:t>, USEN LOS PATRONES.</a:t>
            </a:r>
          </a:p>
          <a:p>
            <a:r>
              <a:rPr lang="en-US" baseline="0" dirty="0" err="1" smtClean="0"/>
              <a:t>Ya</a:t>
            </a:r>
            <a:r>
              <a:rPr lang="en-US" baseline="0" dirty="0" smtClean="0"/>
              <a:t> </a:t>
            </a:r>
            <a:r>
              <a:rPr lang="en-US" baseline="0" dirty="0" err="1" smtClean="0"/>
              <a:t>explican</a:t>
            </a:r>
            <a:r>
              <a:rPr lang="en-US" baseline="0" dirty="0" smtClean="0"/>
              <a:t> el </a:t>
            </a:r>
            <a:r>
              <a:rPr lang="en-US" baseline="0" dirty="0" err="1" smtClean="0"/>
              <a:t>porque</a:t>
            </a:r>
            <a:r>
              <a:rPr lang="en-US" baseline="0" dirty="0" smtClean="0"/>
              <a:t> se </a:t>
            </a:r>
            <a:r>
              <a:rPr lang="en-US" baseline="0" dirty="0" err="1" smtClean="0"/>
              <a:t>resuelve</a:t>
            </a:r>
            <a:r>
              <a:rPr lang="en-US" baseline="0" dirty="0" smtClean="0"/>
              <a:t> </a:t>
            </a:r>
            <a:r>
              <a:rPr lang="en-US" baseline="0" dirty="0" err="1" smtClean="0"/>
              <a:t>asi</a:t>
            </a:r>
            <a:r>
              <a:rPr lang="en-US" baseline="0"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137</a:t>
            </a:fld>
            <a:endParaRPr lang="es-AR"/>
          </a:p>
        </p:txBody>
      </p:sp>
    </p:spTree>
    <p:extLst>
      <p:ext uri="{BB962C8B-B14F-4D97-AF65-F5344CB8AC3E}">
        <p14:creationId xmlns:p14="http://schemas.microsoft.com/office/powerpoint/2010/main" val="3708169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146</a:t>
            </a:fld>
            <a:endParaRPr lang="es-AR"/>
          </a:p>
        </p:txBody>
      </p:sp>
    </p:spTree>
    <p:extLst>
      <p:ext uri="{BB962C8B-B14F-4D97-AF65-F5344CB8AC3E}">
        <p14:creationId xmlns:p14="http://schemas.microsoft.com/office/powerpoint/2010/main" val="1290539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147</a:t>
            </a:fld>
            <a:endParaRPr lang="es-AR"/>
          </a:p>
        </p:txBody>
      </p:sp>
    </p:spTree>
    <p:extLst>
      <p:ext uri="{BB962C8B-B14F-4D97-AF65-F5344CB8AC3E}">
        <p14:creationId xmlns:p14="http://schemas.microsoft.com/office/powerpoint/2010/main" val="1350558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148</a:t>
            </a:fld>
            <a:endParaRPr lang="es-AR"/>
          </a:p>
        </p:txBody>
      </p:sp>
    </p:spTree>
    <p:extLst>
      <p:ext uri="{BB962C8B-B14F-4D97-AF65-F5344CB8AC3E}">
        <p14:creationId xmlns:p14="http://schemas.microsoft.com/office/powerpoint/2010/main" val="20876080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149</a:t>
            </a:fld>
            <a:endParaRPr lang="es-AR"/>
          </a:p>
        </p:txBody>
      </p:sp>
    </p:spTree>
    <p:extLst>
      <p:ext uri="{BB962C8B-B14F-4D97-AF65-F5344CB8AC3E}">
        <p14:creationId xmlns:p14="http://schemas.microsoft.com/office/powerpoint/2010/main" val="3467984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150</a:t>
            </a:fld>
            <a:endParaRPr lang="es-AR"/>
          </a:p>
        </p:txBody>
      </p:sp>
    </p:spTree>
    <p:extLst>
      <p:ext uri="{BB962C8B-B14F-4D97-AF65-F5344CB8AC3E}">
        <p14:creationId xmlns:p14="http://schemas.microsoft.com/office/powerpoint/2010/main" val="1790969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dirty="0" smtClean="0">
                <a:solidFill>
                  <a:schemeClr val="bg1"/>
                </a:solidFill>
              </a:rPr>
              <a:t>usuario</a:t>
            </a:r>
            <a:r>
              <a:rPr lang="es-AR" sz="1050" dirty="0" smtClean="0">
                <a:solidFill>
                  <a:schemeClr val="bg1"/>
                </a:solidFill>
              </a:rPr>
              <a:t> se </a:t>
            </a:r>
            <a:r>
              <a:rPr lang="es-AR" sz="1200" b="1" dirty="0" smtClean="0">
                <a:solidFill>
                  <a:schemeClr val="bg1"/>
                </a:solidFill>
              </a:rPr>
              <a:t>siente</a:t>
            </a:r>
            <a:r>
              <a:rPr lang="es-AR" sz="1050" dirty="0" smtClean="0">
                <a:solidFill>
                  <a:schemeClr val="bg1"/>
                </a:solidFill>
              </a:rPr>
              <a:t> </a:t>
            </a:r>
          </a:p>
          <a:p>
            <a:r>
              <a:rPr lang="es-AR" sz="1200" b="1" dirty="0" smtClean="0">
                <a:solidFill>
                  <a:schemeClr val="bg1"/>
                </a:solidFill>
              </a:rPr>
              <a:t>experiencia</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6</a:t>
            </a:fld>
            <a:endParaRPr lang="es-AR"/>
          </a:p>
        </p:txBody>
      </p:sp>
    </p:spTree>
    <p:extLst>
      <p:ext uri="{BB962C8B-B14F-4D97-AF65-F5344CB8AC3E}">
        <p14:creationId xmlns:p14="http://schemas.microsoft.com/office/powerpoint/2010/main" val="13720335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151</a:t>
            </a:fld>
            <a:endParaRPr lang="es-AR"/>
          </a:p>
        </p:txBody>
      </p:sp>
    </p:spTree>
    <p:extLst>
      <p:ext uri="{BB962C8B-B14F-4D97-AF65-F5344CB8AC3E}">
        <p14:creationId xmlns:p14="http://schemas.microsoft.com/office/powerpoint/2010/main" val="31220620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152</a:t>
            </a:fld>
            <a:endParaRPr lang="es-AR"/>
          </a:p>
        </p:txBody>
      </p:sp>
    </p:spTree>
    <p:extLst>
      <p:ext uri="{BB962C8B-B14F-4D97-AF65-F5344CB8AC3E}">
        <p14:creationId xmlns:p14="http://schemas.microsoft.com/office/powerpoint/2010/main" val="30808086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153</a:t>
            </a:fld>
            <a:endParaRPr lang="es-AR"/>
          </a:p>
        </p:txBody>
      </p:sp>
    </p:spTree>
    <p:extLst>
      <p:ext uri="{BB962C8B-B14F-4D97-AF65-F5344CB8AC3E}">
        <p14:creationId xmlns:p14="http://schemas.microsoft.com/office/powerpoint/2010/main" val="23975788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154</a:t>
            </a:fld>
            <a:endParaRPr lang="es-AR"/>
          </a:p>
        </p:txBody>
      </p:sp>
    </p:spTree>
    <p:extLst>
      <p:ext uri="{BB962C8B-B14F-4D97-AF65-F5344CB8AC3E}">
        <p14:creationId xmlns:p14="http://schemas.microsoft.com/office/powerpoint/2010/main" val="32219264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155</a:t>
            </a:fld>
            <a:endParaRPr lang="es-AR"/>
          </a:p>
        </p:txBody>
      </p:sp>
    </p:spTree>
    <p:extLst>
      <p:ext uri="{BB962C8B-B14F-4D97-AF65-F5344CB8AC3E}">
        <p14:creationId xmlns:p14="http://schemas.microsoft.com/office/powerpoint/2010/main" val="5831192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156</a:t>
            </a:fld>
            <a:endParaRPr lang="es-AR"/>
          </a:p>
        </p:txBody>
      </p:sp>
    </p:spTree>
    <p:extLst>
      <p:ext uri="{BB962C8B-B14F-4D97-AF65-F5344CB8AC3E}">
        <p14:creationId xmlns:p14="http://schemas.microsoft.com/office/powerpoint/2010/main" val="23502789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t>
            </a:r>
            <a:br>
              <a:rPr lang="en-US" baseline="0" dirty="0" smtClean="0"/>
            </a:br>
            <a:r>
              <a:rPr lang="es-AR" sz="1200" b="0" i="0" kern="1200" dirty="0" smtClean="0">
                <a:solidFill>
                  <a:schemeClr val="tx1"/>
                </a:solidFill>
                <a:effectLst/>
                <a:latin typeface="+mn-lt"/>
                <a:ea typeface="+mn-ea"/>
                <a:cs typeface="+mn-cs"/>
              </a:rPr>
              <a:t>La metodología “</a:t>
            </a:r>
            <a:r>
              <a:rPr lang="es-AR" sz="1200" b="1" i="0" kern="1200" dirty="0" err="1" smtClean="0">
                <a:solidFill>
                  <a:schemeClr val="tx1"/>
                </a:solidFill>
                <a:effectLst/>
                <a:latin typeface="+mn-lt"/>
                <a:ea typeface="+mn-ea"/>
                <a:cs typeface="+mn-cs"/>
              </a:rPr>
              <a:t>Atomic</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Design</a:t>
            </a:r>
            <a:r>
              <a:rPr lang="es-AR" sz="1200" b="0" i="0" kern="1200" dirty="0" smtClean="0">
                <a:solidFill>
                  <a:schemeClr val="tx1"/>
                </a:solidFill>
                <a:effectLst/>
                <a:latin typeface="+mn-lt"/>
                <a:ea typeface="+mn-ea"/>
                <a:cs typeface="+mn-cs"/>
              </a:rPr>
              <a:t>”, o </a:t>
            </a:r>
            <a:r>
              <a:rPr lang="es-AR" sz="1200" b="1" i="0" kern="1200" dirty="0" smtClean="0">
                <a:solidFill>
                  <a:schemeClr val="tx1"/>
                </a:solidFill>
                <a:effectLst/>
                <a:latin typeface="+mn-lt"/>
                <a:ea typeface="+mn-ea"/>
                <a:cs typeface="+mn-cs"/>
              </a:rPr>
              <a:t>diseño atómico</a:t>
            </a:r>
            <a:r>
              <a:rPr lang="es-AR" sz="1200" b="0" i="0" kern="1200" dirty="0" smtClean="0">
                <a:solidFill>
                  <a:schemeClr val="tx1"/>
                </a:solidFill>
                <a:effectLst/>
                <a:latin typeface="+mn-lt"/>
                <a:ea typeface="+mn-ea"/>
                <a:cs typeface="+mn-cs"/>
              </a:rPr>
              <a:t> en castellano, es un sistema de trabajo que se basa en la creación de elementos modulares sencillos para crear estructuras de información mucho más complejas, una teoría que creó el diseñador digital </a:t>
            </a:r>
            <a:r>
              <a:rPr lang="es-AR" sz="1200" b="0" i="0" u="none" strike="noStrike" kern="1200" dirty="0" smtClean="0">
                <a:solidFill>
                  <a:schemeClr val="tx1"/>
                </a:solidFill>
                <a:effectLst/>
                <a:latin typeface="+mn-lt"/>
                <a:ea typeface="+mn-ea"/>
                <a:cs typeface="+mn-cs"/>
                <a:hlinkClick r:id="rId3"/>
              </a:rPr>
              <a:t>Brad </a:t>
            </a:r>
            <a:r>
              <a:rPr lang="es-AR" sz="1200" b="0" i="0" u="none" strike="noStrike" kern="1200" dirty="0" err="1" smtClean="0">
                <a:solidFill>
                  <a:schemeClr val="tx1"/>
                </a:solidFill>
                <a:effectLst/>
                <a:latin typeface="+mn-lt"/>
                <a:ea typeface="+mn-ea"/>
                <a:cs typeface="+mn-cs"/>
                <a:hlinkClick r:id="rId3"/>
              </a:rPr>
              <a:t>Frost</a:t>
            </a:r>
            <a:r>
              <a:rPr lang="es-AR" sz="1200" b="0" i="0" kern="1200" dirty="0" smtClean="0">
                <a:solidFill>
                  <a:schemeClr val="tx1"/>
                </a:solidFill>
                <a:effectLst/>
                <a:latin typeface="+mn-lt"/>
                <a:ea typeface="+mn-ea"/>
                <a:cs typeface="+mn-cs"/>
              </a:rPr>
              <a:t>.</a:t>
            </a:r>
          </a:p>
          <a:p>
            <a:r>
              <a:rPr lang="es-AR" dirty="0" smtClean="0"/>
              <a:t/>
            </a:r>
            <a:br>
              <a:rPr lang="es-AR" dirty="0" smtClean="0"/>
            </a:br>
            <a:r>
              <a:rPr lang="es-AR" dirty="0" smtClean="0"/>
              <a:t>=</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157</a:t>
            </a:fld>
            <a:endParaRPr lang="es-AR"/>
          </a:p>
        </p:txBody>
      </p:sp>
    </p:spTree>
    <p:extLst>
      <p:ext uri="{BB962C8B-B14F-4D97-AF65-F5344CB8AC3E}">
        <p14:creationId xmlns:p14="http://schemas.microsoft.com/office/powerpoint/2010/main" val="41141634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158</a:t>
            </a:fld>
            <a:endParaRPr lang="es-AR"/>
          </a:p>
        </p:txBody>
      </p:sp>
    </p:spTree>
    <p:extLst>
      <p:ext uri="{BB962C8B-B14F-4D97-AF65-F5344CB8AC3E}">
        <p14:creationId xmlns:p14="http://schemas.microsoft.com/office/powerpoint/2010/main" val="3745529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165</a:t>
            </a:fld>
            <a:endParaRPr lang="es-AR"/>
          </a:p>
        </p:txBody>
      </p:sp>
    </p:spTree>
    <p:extLst>
      <p:ext uri="{BB962C8B-B14F-4D97-AF65-F5344CB8AC3E}">
        <p14:creationId xmlns:p14="http://schemas.microsoft.com/office/powerpoint/2010/main" val="198837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7</a:t>
            </a:fld>
            <a:endParaRPr lang="es-AR"/>
          </a:p>
        </p:txBody>
      </p:sp>
    </p:spTree>
    <p:extLst>
      <p:ext uri="{BB962C8B-B14F-4D97-AF65-F5344CB8AC3E}">
        <p14:creationId xmlns:p14="http://schemas.microsoft.com/office/powerpoint/2010/main" val="78103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DESPUES VAMOS A VER QUE EL CEREBRO, NATURALMENTE, PIESA,</a:t>
            </a:r>
            <a:r>
              <a:rPr lang="en-US" baseline="0" dirty="0" smtClean="0"/>
              <a:t> PERO PENSAR ES CARO! AL CEREBRO LE CUESTA PENSAR, SI TIENE QUE TRABAJAR DE MAS PARA USAR ALGO, ENTIENDE QUE NO ES USABLE…</a:t>
            </a:r>
          </a:p>
          <a:p>
            <a:endParaRPr lang="en-US" baseline="0" dirty="0" smtClean="0"/>
          </a:p>
          <a:p>
            <a:r>
              <a:rPr lang="en-US" dirty="0" smtClean="0"/>
              <a:t>EN</a:t>
            </a:r>
            <a:r>
              <a:rPr lang="en-US" baseline="0" dirty="0" smtClean="0"/>
              <a:t> OTRAS PALABRAS, SI TENGO QUE PENSAR PARA USAR, NO ES USABLE</a:t>
            </a:r>
            <a:endParaRPr lang="en-US" dirty="0" smtClean="0"/>
          </a:p>
          <a:p>
            <a:endParaRPr lang="en-US" dirty="0" smtClean="0"/>
          </a:p>
          <a:p>
            <a:r>
              <a:rPr lang="en-US" dirty="0" err="1" smtClean="0"/>
              <a:t>Vamos</a:t>
            </a:r>
            <a:r>
              <a:rPr lang="en-US" dirty="0" smtClean="0"/>
              <a:t> a </a:t>
            </a:r>
            <a:r>
              <a:rPr lang="en-US" dirty="0" err="1" smtClean="0"/>
              <a:t>volver</a:t>
            </a:r>
            <a:r>
              <a:rPr lang="en-US" dirty="0" smtClean="0"/>
              <a:t> </a:t>
            </a:r>
            <a:r>
              <a:rPr lang="en-US" dirty="0" err="1" smtClean="0"/>
              <a:t>sobre</a:t>
            </a:r>
            <a:r>
              <a:rPr lang="en-US" dirty="0" smtClean="0"/>
              <a:t> </a:t>
            </a:r>
            <a:r>
              <a:rPr lang="en-US" dirty="0" err="1" smtClean="0"/>
              <a:t>esta</a:t>
            </a:r>
            <a:r>
              <a:rPr lang="en-US" dirty="0" smtClean="0"/>
              <a:t> idea…</a:t>
            </a:r>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9</a:t>
            </a:fld>
            <a:endParaRPr lang="es-AR"/>
          </a:p>
        </p:txBody>
      </p:sp>
    </p:spTree>
    <p:extLst>
      <p:ext uri="{BB962C8B-B14F-4D97-AF65-F5344CB8AC3E}">
        <p14:creationId xmlns:p14="http://schemas.microsoft.com/office/powerpoint/2010/main" val="2080924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COMO</a:t>
            </a:r>
            <a:r>
              <a:rPr lang="en-US" baseline="0" dirty="0" smtClean="0"/>
              <a:t> HAGO PARA QUE SEA COSTOSO USAR MI WEB…</a:t>
            </a:r>
            <a:br>
              <a:rPr lang="en-US" baseline="0" dirty="0" smtClean="0"/>
            </a:br>
            <a:r>
              <a:rPr lang="en-US" baseline="0" dirty="0" smtClean="0"/>
              <a:t>NO PIENSEN MIS USUARIOS…</a:t>
            </a:r>
          </a:p>
          <a:p>
            <a:endParaRPr lang="en-US" baseline="0" dirty="0" smtClean="0"/>
          </a:p>
          <a:p>
            <a:r>
              <a:rPr lang="en-US" baseline="0" dirty="0" smtClean="0"/>
              <a:t>ANTES QUE ESO… COMO SE QUE PIENSAN MIS USUARIOS? PIENSAN??</a:t>
            </a:r>
          </a:p>
          <a:p>
            <a:endParaRPr lang="en-US" baseline="0" dirty="0" smtClean="0"/>
          </a:p>
          <a:p>
            <a:r>
              <a:rPr lang="en-US" baseline="0" dirty="0" smtClean="0"/>
              <a:t>HAY QUE ANALIZAR MI WEB…</a:t>
            </a:r>
          </a:p>
          <a:p>
            <a:r>
              <a:rPr lang="en-US" baseline="0" dirty="0" smtClean="0"/>
              <a:t>COMO? ANALISIS HEURISTICO</a:t>
            </a:r>
          </a:p>
          <a:p>
            <a:endParaRPr lang="es-AR" dirty="0"/>
          </a:p>
        </p:txBody>
      </p:sp>
      <p:sp>
        <p:nvSpPr>
          <p:cNvPr id="4" name="Slide Number Placeholder 3"/>
          <p:cNvSpPr>
            <a:spLocks noGrp="1"/>
          </p:cNvSpPr>
          <p:nvPr>
            <p:ph type="sldNum" sz="quarter" idx="10"/>
          </p:nvPr>
        </p:nvSpPr>
        <p:spPr/>
        <p:txBody>
          <a:bodyPr/>
          <a:lstStyle/>
          <a:p>
            <a:fld id="{234CC64E-9A59-450F-A031-63A841A460E7}" type="slidenum">
              <a:rPr lang="es-AR" smtClean="0"/>
              <a:t>10</a:t>
            </a:fld>
            <a:endParaRPr lang="es-AR"/>
          </a:p>
        </p:txBody>
      </p:sp>
    </p:spTree>
    <p:extLst>
      <p:ext uri="{BB962C8B-B14F-4D97-AF65-F5344CB8AC3E}">
        <p14:creationId xmlns:p14="http://schemas.microsoft.com/office/powerpoint/2010/main" val="221643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s-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s-AR"/>
          </a:p>
        </p:txBody>
      </p:sp>
      <p:sp>
        <p:nvSpPr>
          <p:cNvPr id="4" name="Date Placeholder 3"/>
          <p:cNvSpPr>
            <a:spLocks noGrp="1"/>
          </p:cNvSpPr>
          <p:nvPr>
            <p:ph type="dt" sz="half" idx="10"/>
          </p:nvPr>
        </p:nvSpPr>
        <p:spPr/>
        <p:txBody>
          <a:bodyPr/>
          <a:lstStyle/>
          <a:p>
            <a:pPr>
              <a:defRPr/>
            </a:pPr>
            <a:fld id="{82473AEA-6C62-4048-A92B-18E232EEAD3E}" type="datetimeFigureOut">
              <a:rPr lang="es-ES" smtClean="0"/>
              <a:pPr>
                <a:defRPr/>
              </a:pPr>
              <a:t>20/09/2022</a:t>
            </a:fld>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fld id="{784DF240-882E-4E29-98E2-44756ACA1508}" type="slidenum">
              <a:rPr lang="es-ES" altLang="es-AR" smtClean="0"/>
              <a:pPr/>
              <a:t>‹Nº›</a:t>
            </a:fld>
            <a:endParaRPr lang="es-ES" altLang="es-AR"/>
          </a:p>
        </p:txBody>
      </p:sp>
    </p:spTree>
    <p:extLst>
      <p:ext uri="{BB962C8B-B14F-4D97-AF65-F5344CB8AC3E}">
        <p14:creationId xmlns:p14="http://schemas.microsoft.com/office/powerpoint/2010/main" val="635106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Date Placeholder 3"/>
          <p:cNvSpPr>
            <a:spLocks noGrp="1"/>
          </p:cNvSpPr>
          <p:nvPr>
            <p:ph type="dt" sz="half" idx="10"/>
          </p:nvPr>
        </p:nvSpPr>
        <p:spPr/>
        <p:txBody>
          <a:bodyPr/>
          <a:lstStyle/>
          <a:p>
            <a:pPr>
              <a:defRPr/>
            </a:pPr>
            <a:fld id="{04D41A86-4986-4F3D-AFF5-217C225E39B3}" type="datetimeFigureOut">
              <a:rPr lang="es-ES" smtClean="0"/>
              <a:pPr>
                <a:defRPr/>
              </a:pPr>
              <a:t>20/09/2022</a:t>
            </a:fld>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fld id="{D5E79105-B8EC-4C05-B0D8-C96AEFC15CAF}" type="slidenum">
              <a:rPr lang="es-ES" altLang="es-AR" smtClean="0"/>
              <a:pPr/>
              <a:t>‹Nº›</a:t>
            </a:fld>
            <a:endParaRPr lang="es-ES" altLang="es-AR"/>
          </a:p>
        </p:txBody>
      </p:sp>
    </p:spTree>
    <p:extLst>
      <p:ext uri="{BB962C8B-B14F-4D97-AF65-F5344CB8AC3E}">
        <p14:creationId xmlns:p14="http://schemas.microsoft.com/office/powerpoint/2010/main" val="270912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s-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Date Placeholder 3"/>
          <p:cNvSpPr>
            <a:spLocks noGrp="1"/>
          </p:cNvSpPr>
          <p:nvPr>
            <p:ph type="dt" sz="half" idx="10"/>
          </p:nvPr>
        </p:nvSpPr>
        <p:spPr/>
        <p:txBody>
          <a:bodyPr/>
          <a:lstStyle/>
          <a:p>
            <a:pPr>
              <a:defRPr/>
            </a:pPr>
            <a:fld id="{FDBBA53A-C282-482E-92AC-64AB43980E7D}" type="datetimeFigureOut">
              <a:rPr lang="es-ES" smtClean="0"/>
              <a:pPr>
                <a:defRPr/>
              </a:pPr>
              <a:t>20/09/2022</a:t>
            </a:fld>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fld id="{86D8339C-4259-43B5-9F63-CCB8E302CF35}" type="slidenum">
              <a:rPr lang="es-ES" altLang="es-AR" smtClean="0"/>
              <a:pPr/>
              <a:t>‹Nº›</a:t>
            </a:fld>
            <a:endParaRPr lang="es-ES" altLang="es-AR"/>
          </a:p>
        </p:txBody>
      </p:sp>
    </p:spTree>
    <p:extLst>
      <p:ext uri="{BB962C8B-B14F-4D97-AF65-F5344CB8AC3E}">
        <p14:creationId xmlns:p14="http://schemas.microsoft.com/office/powerpoint/2010/main" val="57298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Date Placeholder 3"/>
          <p:cNvSpPr>
            <a:spLocks noGrp="1"/>
          </p:cNvSpPr>
          <p:nvPr>
            <p:ph type="dt" sz="half" idx="10"/>
          </p:nvPr>
        </p:nvSpPr>
        <p:spPr/>
        <p:txBody>
          <a:bodyPr/>
          <a:lstStyle/>
          <a:p>
            <a:pPr>
              <a:defRPr/>
            </a:pPr>
            <a:fld id="{A404E511-BD04-4138-A0CD-42F81ED48072}" type="datetimeFigureOut">
              <a:rPr lang="es-ES" smtClean="0"/>
              <a:pPr>
                <a:defRPr/>
              </a:pPr>
              <a:t>20/09/2022</a:t>
            </a:fld>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fld id="{B925AEE7-CBAD-4CC4-A381-7C6EE6749639}" type="slidenum">
              <a:rPr lang="es-ES" altLang="es-AR" smtClean="0"/>
              <a:pPr/>
              <a:t>‹Nº›</a:t>
            </a:fld>
            <a:endParaRPr lang="es-ES" altLang="es-AR"/>
          </a:p>
        </p:txBody>
      </p:sp>
    </p:spTree>
    <p:extLst>
      <p:ext uri="{BB962C8B-B14F-4D97-AF65-F5344CB8AC3E}">
        <p14:creationId xmlns:p14="http://schemas.microsoft.com/office/powerpoint/2010/main" val="1450486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s-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fld id="{982A273C-C1D5-4755-9DF4-71DBBBFF31E5}" type="datetimeFigureOut">
              <a:rPr lang="es-ES" smtClean="0"/>
              <a:pPr>
                <a:defRPr/>
              </a:pPr>
              <a:t>20/09/2022</a:t>
            </a:fld>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fld id="{4913C54C-CB52-431F-B759-5B0D6700B7B1}" type="slidenum">
              <a:rPr lang="es-ES" altLang="es-AR" smtClean="0"/>
              <a:pPr/>
              <a:t>‹Nº›</a:t>
            </a:fld>
            <a:endParaRPr lang="es-ES" altLang="es-AR"/>
          </a:p>
        </p:txBody>
      </p:sp>
    </p:spTree>
    <p:extLst>
      <p:ext uri="{BB962C8B-B14F-4D97-AF65-F5344CB8AC3E}">
        <p14:creationId xmlns:p14="http://schemas.microsoft.com/office/powerpoint/2010/main" val="249191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5" name="Date Placeholder 4"/>
          <p:cNvSpPr>
            <a:spLocks noGrp="1"/>
          </p:cNvSpPr>
          <p:nvPr>
            <p:ph type="dt" sz="half" idx="10"/>
          </p:nvPr>
        </p:nvSpPr>
        <p:spPr/>
        <p:txBody>
          <a:bodyPr/>
          <a:lstStyle/>
          <a:p>
            <a:pPr>
              <a:defRPr/>
            </a:pPr>
            <a:fld id="{E7AF78B1-987D-49C7-B3C3-AC94D27EE967}" type="datetimeFigureOut">
              <a:rPr lang="es-ES" smtClean="0"/>
              <a:pPr>
                <a:defRPr/>
              </a:pPr>
              <a:t>20/09/2022</a:t>
            </a:fld>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fld id="{B29489DC-1516-48BF-A8F0-D1A4EE88A782}" type="slidenum">
              <a:rPr lang="es-ES" altLang="es-AR" smtClean="0"/>
              <a:pPr/>
              <a:t>‹Nº›</a:t>
            </a:fld>
            <a:endParaRPr lang="es-ES" altLang="es-AR"/>
          </a:p>
        </p:txBody>
      </p:sp>
    </p:spTree>
    <p:extLst>
      <p:ext uri="{BB962C8B-B14F-4D97-AF65-F5344CB8AC3E}">
        <p14:creationId xmlns:p14="http://schemas.microsoft.com/office/powerpoint/2010/main" val="842434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s-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7" name="Date Placeholder 6"/>
          <p:cNvSpPr>
            <a:spLocks noGrp="1"/>
          </p:cNvSpPr>
          <p:nvPr>
            <p:ph type="dt" sz="half" idx="10"/>
          </p:nvPr>
        </p:nvSpPr>
        <p:spPr/>
        <p:txBody>
          <a:bodyPr/>
          <a:lstStyle/>
          <a:p>
            <a:pPr>
              <a:defRPr/>
            </a:pPr>
            <a:fld id="{BE614CAE-8441-4873-A818-F4CD6D460511}" type="datetimeFigureOut">
              <a:rPr lang="es-ES" smtClean="0"/>
              <a:pPr>
                <a:defRPr/>
              </a:pPr>
              <a:t>20/09/2022</a:t>
            </a:fld>
            <a:endParaRPr lang="es-ES"/>
          </a:p>
        </p:txBody>
      </p:sp>
      <p:sp>
        <p:nvSpPr>
          <p:cNvPr id="8" name="Footer Placeholder 7"/>
          <p:cNvSpPr>
            <a:spLocks noGrp="1"/>
          </p:cNvSpPr>
          <p:nvPr>
            <p:ph type="ftr" sz="quarter" idx="11"/>
          </p:nvPr>
        </p:nvSpPr>
        <p:spPr/>
        <p:txBody>
          <a:bodyPr/>
          <a:lstStyle/>
          <a:p>
            <a:pPr>
              <a:defRPr/>
            </a:pPr>
            <a:endParaRPr lang="es-ES"/>
          </a:p>
        </p:txBody>
      </p:sp>
      <p:sp>
        <p:nvSpPr>
          <p:cNvPr id="9" name="Slide Number Placeholder 8"/>
          <p:cNvSpPr>
            <a:spLocks noGrp="1"/>
          </p:cNvSpPr>
          <p:nvPr>
            <p:ph type="sldNum" sz="quarter" idx="12"/>
          </p:nvPr>
        </p:nvSpPr>
        <p:spPr/>
        <p:txBody>
          <a:bodyPr/>
          <a:lstStyle/>
          <a:p>
            <a:fld id="{6446C985-153C-4C51-8EC6-FD0193494436}" type="slidenum">
              <a:rPr lang="es-ES" altLang="es-AR" smtClean="0"/>
              <a:pPr/>
              <a:t>‹Nº›</a:t>
            </a:fld>
            <a:endParaRPr lang="es-ES" altLang="es-AR"/>
          </a:p>
        </p:txBody>
      </p:sp>
    </p:spTree>
    <p:extLst>
      <p:ext uri="{BB962C8B-B14F-4D97-AF65-F5344CB8AC3E}">
        <p14:creationId xmlns:p14="http://schemas.microsoft.com/office/powerpoint/2010/main" val="4056678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Date Placeholder 2"/>
          <p:cNvSpPr>
            <a:spLocks noGrp="1"/>
          </p:cNvSpPr>
          <p:nvPr>
            <p:ph type="dt" sz="half" idx="10"/>
          </p:nvPr>
        </p:nvSpPr>
        <p:spPr/>
        <p:txBody>
          <a:bodyPr/>
          <a:lstStyle/>
          <a:p>
            <a:pPr>
              <a:defRPr/>
            </a:pPr>
            <a:fld id="{0F56B150-11FE-4496-AEB2-FF1656D3BCA9}" type="datetimeFigureOut">
              <a:rPr lang="es-ES" smtClean="0"/>
              <a:pPr>
                <a:defRPr/>
              </a:pPr>
              <a:t>20/09/2022</a:t>
            </a:fld>
            <a:endParaRPr lang="es-ES"/>
          </a:p>
        </p:txBody>
      </p:sp>
      <p:sp>
        <p:nvSpPr>
          <p:cNvPr id="4" name="Footer Placeholder 3"/>
          <p:cNvSpPr>
            <a:spLocks noGrp="1"/>
          </p:cNvSpPr>
          <p:nvPr>
            <p:ph type="ftr" sz="quarter" idx="11"/>
          </p:nvPr>
        </p:nvSpPr>
        <p:spPr/>
        <p:txBody>
          <a:bodyPr/>
          <a:lstStyle/>
          <a:p>
            <a:pPr>
              <a:defRPr/>
            </a:pPr>
            <a:endParaRPr lang="es-ES"/>
          </a:p>
        </p:txBody>
      </p:sp>
      <p:sp>
        <p:nvSpPr>
          <p:cNvPr id="5" name="Slide Number Placeholder 4"/>
          <p:cNvSpPr>
            <a:spLocks noGrp="1"/>
          </p:cNvSpPr>
          <p:nvPr>
            <p:ph type="sldNum" sz="quarter" idx="12"/>
          </p:nvPr>
        </p:nvSpPr>
        <p:spPr/>
        <p:txBody>
          <a:bodyPr/>
          <a:lstStyle/>
          <a:p>
            <a:fld id="{BB24AFA9-7010-4A6B-9261-5D3A86E20DAD}" type="slidenum">
              <a:rPr lang="es-ES" altLang="es-AR" smtClean="0"/>
              <a:pPr/>
              <a:t>‹Nº›</a:t>
            </a:fld>
            <a:endParaRPr lang="es-ES" altLang="es-AR"/>
          </a:p>
        </p:txBody>
      </p:sp>
    </p:spTree>
    <p:extLst>
      <p:ext uri="{BB962C8B-B14F-4D97-AF65-F5344CB8AC3E}">
        <p14:creationId xmlns:p14="http://schemas.microsoft.com/office/powerpoint/2010/main" val="1380819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DFBDAAC-8935-4442-B16E-1F32E540342F}" type="datetimeFigureOut">
              <a:rPr lang="es-ES" smtClean="0"/>
              <a:pPr>
                <a:defRPr/>
              </a:pPr>
              <a:t>20/09/2022</a:t>
            </a:fld>
            <a:endParaRPr lang="es-ES"/>
          </a:p>
        </p:txBody>
      </p:sp>
      <p:sp>
        <p:nvSpPr>
          <p:cNvPr id="3" name="Footer Placeholder 2"/>
          <p:cNvSpPr>
            <a:spLocks noGrp="1"/>
          </p:cNvSpPr>
          <p:nvPr>
            <p:ph type="ftr" sz="quarter" idx="11"/>
          </p:nvPr>
        </p:nvSpPr>
        <p:spPr/>
        <p:txBody>
          <a:bodyPr/>
          <a:lstStyle/>
          <a:p>
            <a:pPr>
              <a:defRPr/>
            </a:pPr>
            <a:endParaRPr lang="es-ES"/>
          </a:p>
        </p:txBody>
      </p:sp>
      <p:sp>
        <p:nvSpPr>
          <p:cNvPr id="4" name="Slide Number Placeholder 3"/>
          <p:cNvSpPr>
            <a:spLocks noGrp="1"/>
          </p:cNvSpPr>
          <p:nvPr>
            <p:ph type="sldNum" sz="quarter" idx="12"/>
          </p:nvPr>
        </p:nvSpPr>
        <p:spPr/>
        <p:txBody>
          <a:bodyPr/>
          <a:lstStyle/>
          <a:p>
            <a:fld id="{86F56C26-9313-4C4D-AC38-39469D66F541}" type="slidenum">
              <a:rPr lang="es-ES" altLang="es-AR" smtClean="0"/>
              <a:pPr/>
              <a:t>‹Nº›</a:t>
            </a:fld>
            <a:endParaRPr lang="es-ES" altLang="es-AR"/>
          </a:p>
        </p:txBody>
      </p:sp>
    </p:spTree>
    <p:extLst>
      <p:ext uri="{BB962C8B-B14F-4D97-AF65-F5344CB8AC3E}">
        <p14:creationId xmlns:p14="http://schemas.microsoft.com/office/powerpoint/2010/main" val="326728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s-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0D616464-B083-4784-8BC0-7785EB60C445}" type="datetimeFigureOut">
              <a:rPr lang="es-ES" smtClean="0"/>
              <a:pPr>
                <a:defRPr/>
              </a:pPr>
              <a:t>20/09/2022</a:t>
            </a:fld>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fld id="{2E551C69-A0DD-41EE-A6A5-C28E75587A24}" type="slidenum">
              <a:rPr lang="es-ES" altLang="es-AR" smtClean="0"/>
              <a:pPr/>
              <a:t>‹Nº›</a:t>
            </a:fld>
            <a:endParaRPr lang="es-ES" altLang="es-AR"/>
          </a:p>
        </p:txBody>
      </p:sp>
    </p:spTree>
    <p:extLst>
      <p:ext uri="{BB962C8B-B14F-4D97-AF65-F5344CB8AC3E}">
        <p14:creationId xmlns:p14="http://schemas.microsoft.com/office/powerpoint/2010/main" val="375131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s-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E1B76F3D-43FB-4728-9CB2-D8A461D0B8F5}" type="datetimeFigureOut">
              <a:rPr lang="es-ES" smtClean="0"/>
              <a:pPr>
                <a:defRPr/>
              </a:pPr>
              <a:t>20/09/2022</a:t>
            </a:fld>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fld id="{03C8FCF3-693F-484A-8876-61F71E8CCEF0}" type="slidenum">
              <a:rPr lang="es-ES" altLang="es-AR" smtClean="0"/>
              <a:pPr/>
              <a:t>‹Nº›</a:t>
            </a:fld>
            <a:endParaRPr lang="es-ES" altLang="es-AR"/>
          </a:p>
        </p:txBody>
      </p:sp>
    </p:spTree>
    <p:extLst>
      <p:ext uri="{BB962C8B-B14F-4D97-AF65-F5344CB8AC3E}">
        <p14:creationId xmlns:p14="http://schemas.microsoft.com/office/powerpoint/2010/main" val="1270111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s-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D74362E0-F382-4B54-8E71-A37F64B46DDB}" type="datetimeFigureOut">
              <a:rPr lang="es-ES" smtClean="0"/>
              <a:pPr>
                <a:defRPr/>
              </a:pPr>
              <a:t>20/09/2022</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406804-947D-412E-932D-5DBFD4AE02A9}" type="slidenum">
              <a:rPr lang="es-ES" altLang="es-AR" smtClean="0"/>
              <a:pPr/>
              <a:t>‹Nº›</a:t>
            </a:fld>
            <a:endParaRPr lang="es-ES" altLang="es-AR"/>
          </a:p>
        </p:txBody>
      </p:sp>
    </p:spTree>
    <p:extLst>
      <p:ext uri="{BB962C8B-B14F-4D97-AF65-F5344CB8AC3E}">
        <p14:creationId xmlns:p14="http://schemas.microsoft.com/office/powerpoint/2010/main" val="122373668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A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1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1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mlDrawing" Target="../drawings/vmlDrawing1.vml"/><Relationship Id="rId1" Type="http://schemas.openxmlformats.org/officeDocument/2006/relationships/themeOverride" Target="../theme/themeOverride32.xml"/><Relationship Id="rId5" Type="http://schemas.openxmlformats.org/officeDocument/2006/relationships/image" Target="../media/image85.wmf"/><Relationship Id="rId4" Type="http://schemas.openxmlformats.org/officeDocument/2006/relationships/oleObject" Target="../embeddings/oleObject1.bin"/></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ui-patterns.com/patterns"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8.png"/></Relationships>
</file>

<file path=ppt/slides/_rels/slide1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08.png"/></Relationships>
</file>

<file path=ppt/slides/_rels/slide1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08.png"/></Relationships>
</file>

<file path=ppt/slides/_rels/slide1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8.png"/></Relationships>
</file>

<file path=ppt/slides/_rels/slide1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08.png"/></Relationships>
</file>

<file path=ppt/slides/_rels/slide146.xml.rels><?xml version="1.0" encoding="UTF-8" standalone="yes"?>
<Relationships xmlns="http://schemas.openxmlformats.org/package/2006/relationships"><Relationship Id="rId3" Type="http://schemas.openxmlformats.org/officeDocument/2006/relationships/hyperlink" Target="http://atomicdesign.bradfrost.com/chapter-2/"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47.xml.rels><?xml version="1.0" encoding="UTF-8" standalone="yes"?>
<Relationships xmlns="http://schemas.openxmlformats.org/package/2006/relationships"><Relationship Id="rId3" Type="http://schemas.openxmlformats.org/officeDocument/2006/relationships/hyperlink" Target="http://atomicdesign.bradfrost.com/chapter-2/"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bradfrost.com/"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4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2.png"/><Relationship Id="rId5" Type="http://schemas.openxmlformats.org/officeDocument/2006/relationships/diagramQuickStyle" Target="../diagrams/quickStyle1.xml"/><Relationship Id="rId10" Type="http://schemas.openxmlformats.org/officeDocument/2006/relationships/image" Target="../media/image141.png"/><Relationship Id="rId4" Type="http://schemas.openxmlformats.org/officeDocument/2006/relationships/diagramLayout" Target="../diagrams/layout1.xml"/><Relationship Id="rId9" Type="http://schemas.openxmlformats.org/officeDocument/2006/relationships/image" Target="../media/image140.png"/></Relationships>
</file>

<file path=ppt/slides/_rels/slide15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7.xml"/><Relationship Id="rId1" Type="http://schemas.openxmlformats.org/officeDocument/2006/relationships/themeOverride" Target="../theme/themeOverride33.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24.xml"/><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23.jp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7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jpeg"/><Relationship Id="rId2" Type="http://schemas.openxmlformats.org/officeDocument/2006/relationships/image" Target="../media/image49.png"/><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3.jpe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147" name="Title 3"/>
          <p:cNvSpPr>
            <a:spLocks noGrp="1"/>
          </p:cNvSpPr>
          <p:nvPr>
            <p:ph type="ctrTitle" idx="4294967295"/>
          </p:nvPr>
        </p:nvSpPr>
        <p:spPr>
          <a:xfrm>
            <a:off x="800100" y="2149475"/>
            <a:ext cx="7543800" cy="2559051"/>
          </a:xfrm>
        </p:spPr>
        <p:txBody>
          <a:bodyPr>
            <a:normAutofit/>
          </a:bodyPr>
          <a:lstStyle/>
          <a:p>
            <a:pPr algn="ctr"/>
            <a:r>
              <a:rPr lang="es-ES" altLang="en-US" sz="9600" dirty="0" smtClean="0">
                <a:solidFill>
                  <a:schemeClr val="bg1"/>
                </a:solidFill>
              </a:rPr>
              <a:t>UX </a:t>
            </a:r>
            <a:r>
              <a:rPr lang="es-ES" altLang="en-US" sz="9600" dirty="0" smtClean="0">
                <a:solidFill>
                  <a:schemeClr val="accent2">
                    <a:lumMod val="60000"/>
                    <a:lumOff val="40000"/>
                  </a:schemeClr>
                </a:solidFill>
              </a:rPr>
              <a:t>|</a:t>
            </a:r>
            <a:r>
              <a:rPr lang="es-ES" altLang="en-US" sz="9600" dirty="0" smtClean="0">
                <a:solidFill>
                  <a:schemeClr val="bg1"/>
                </a:solidFill>
              </a:rPr>
              <a:t> UI </a:t>
            </a:r>
            <a:r>
              <a:rPr lang="es-ES" altLang="en-US" sz="9600" dirty="0" smtClean="0">
                <a:solidFill>
                  <a:schemeClr val="accent2">
                    <a:lumMod val="60000"/>
                    <a:lumOff val="40000"/>
                  </a:schemeClr>
                </a:solidFill>
              </a:rPr>
              <a:t>|</a:t>
            </a:r>
            <a:r>
              <a:rPr lang="es-ES" altLang="en-US" sz="9600" dirty="0" smtClean="0">
                <a:solidFill>
                  <a:schemeClr val="bg1"/>
                </a:solidFill>
              </a:rPr>
              <a:t> </a:t>
            </a:r>
            <a:r>
              <a:rPr lang="es-ES" altLang="en-US" sz="9600" dirty="0" err="1" smtClean="0">
                <a:solidFill>
                  <a:schemeClr val="bg1"/>
                </a:solidFill>
              </a:rPr>
              <a:t>IxD</a:t>
            </a:r>
            <a:r>
              <a:rPr lang="es-ES" altLang="en-US" sz="9600" dirty="0" smtClean="0">
                <a:solidFill>
                  <a:schemeClr val="bg1"/>
                </a:solidFill>
              </a:rPr>
              <a:t> </a:t>
            </a:r>
          </a:p>
        </p:txBody>
      </p:sp>
      <p:sp>
        <p:nvSpPr>
          <p:cNvPr id="2" name="TextBox 1"/>
          <p:cNvSpPr txBox="1"/>
          <p:nvPr/>
        </p:nvSpPr>
        <p:spPr>
          <a:xfrm>
            <a:off x="2863303" y="5746030"/>
            <a:ext cx="5035353" cy="923330"/>
          </a:xfrm>
          <a:prstGeom prst="rect">
            <a:avLst/>
          </a:prstGeom>
          <a:noFill/>
        </p:spPr>
        <p:txBody>
          <a:bodyPr wrap="none" rtlCol="0">
            <a:spAutoFit/>
          </a:bodyPr>
          <a:lstStyle/>
          <a:p>
            <a:pPr algn="r">
              <a:tabLst>
                <a:tab pos="742950" algn="l"/>
              </a:tabLst>
            </a:pPr>
            <a:r>
              <a:rPr lang="es-AR" b="1" dirty="0" smtClean="0">
                <a:solidFill>
                  <a:schemeClr val="accent2">
                    <a:lumMod val="20000"/>
                    <a:lumOff val="80000"/>
                  </a:schemeClr>
                </a:solidFill>
              </a:rPr>
              <a:t>INTERFACES DE USUARIO E INTERACCIÓN | TUDAI</a:t>
            </a:r>
          </a:p>
          <a:p>
            <a:pPr algn="r">
              <a:tabLst>
                <a:tab pos="742950" algn="l"/>
              </a:tabLst>
            </a:pPr>
            <a:r>
              <a:rPr lang="es-AR" b="1" dirty="0" smtClean="0">
                <a:solidFill>
                  <a:schemeClr val="accent2">
                    <a:lumMod val="20000"/>
                    <a:lumOff val="80000"/>
                  </a:schemeClr>
                </a:solidFill>
              </a:rPr>
              <a:t>VISUALIZACIÓN E INTERFACES | TUPAR</a:t>
            </a:r>
          </a:p>
          <a:p>
            <a:pPr algn="r">
              <a:tabLst>
                <a:tab pos="742950" algn="l"/>
              </a:tabLst>
            </a:pPr>
            <a:r>
              <a:rPr lang="en-US" b="1" dirty="0" smtClean="0">
                <a:solidFill>
                  <a:schemeClr val="accent2">
                    <a:lumMod val="20000"/>
                    <a:lumOff val="80000"/>
                  </a:schemeClr>
                </a:solidFill>
              </a:rPr>
              <a:t>2022</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7624" y="4725144"/>
            <a:ext cx="7563172" cy="1325563"/>
          </a:xfrm>
          <a:noFill/>
        </p:spPr>
        <p:txBody>
          <a:bodyPr>
            <a:noAutofit/>
          </a:bodyPr>
          <a:lstStyle/>
          <a:p>
            <a:pPr algn="r"/>
            <a:r>
              <a:rPr lang="en-US" sz="8800" b="1" dirty="0" smtClean="0">
                <a:solidFill>
                  <a:schemeClr val="bg1"/>
                </a:solidFill>
              </a:rPr>
              <a:t>ANÁLISIS HEURÍSTICO</a:t>
            </a:r>
            <a:endParaRPr lang="es-AR" sz="8800" b="1" dirty="0">
              <a:solidFill>
                <a:schemeClr val="bg1"/>
              </a:solidFill>
            </a:endParaRPr>
          </a:p>
        </p:txBody>
      </p:sp>
    </p:spTree>
    <p:extLst>
      <p:ext uri="{BB962C8B-B14F-4D97-AF65-F5344CB8AC3E}">
        <p14:creationId xmlns:p14="http://schemas.microsoft.com/office/powerpoint/2010/main" val="5612338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7DB0"/>
        </a:solidFill>
        <a:effectLst/>
      </p:bgPr>
    </p:bg>
    <p:spTree>
      <p:nvGrpSpPr>
        <p:cNvPr id="1" name=""/>
        <p:cNvGrpSpPr/>
        <p:nvPr/>
      </p:nvGrpSpPr>
      <p:grpSpPr>
        <a:xfrm>
          <a:off x="0" y="0"/>
          <a:ext cx="0" cy="0"/>
          <a:chOff x="0" y="0"/>
          <a:chExt cx="0" cy="0"/>
        </a:xfrm>
      </p:grpSpPr>
      <p:grpSp>
        <p:nvGrpSpPr>
          <p:cNvPr id="9" name="Group 8"/>
          <p:cNvGrpSpPr/>
          <p:nvPr/>
        </p:nvGrpSpPr>
        <p:grpSpPr>
          <a:xfrm>
            <a:off x="6228185" y="45512"/>
            <a:ext cx="2915816" cy="2298440"/>
            <a:chOff x="4479541" y="3334857"/>
            <a:chExt cx="1777968" cy="1401513"/>
          </a:xfrm>
        </p:grpSpPr>
        <p:sp>
          <p:nvSpPr>
            <p:cNvPr id="16" name="Rectangle 15"/>
            <p:cNvSpPr/>
            <p:nvPr/>
          </p:nvSpPr>
          <p:spPr>
            <a:xfrm>
              <a:off x="4479541" y="3346387"/>
              <a:ext cx="1777968" cy="1389983"/>
            </a:xfrm>
            <a:prstGeom prst="rect">
              <a:avLst/>
            </a:prstGeom>
            <a:solidFill>
              <a:srgbClr val="FF7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48" name="Picture 12" descr="https://starteq.net/wp-content/uploads/2019/06/ley7-2-922x102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76" t="-763" r="-376" b="17112"/>
            <a:stretch/>
          </p:blipFill>
          <p:spPr bwMode="auto">
            <a:xfrm>
              <a:off x="4590963" y="3334857"/>
              <a:ext cx="1508540" cy="140151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p:cNvSpPr/>
          <p:nvPr/>
        </p:nvSpPr>
        <p:spPr>
          <a:xfrm>
            <a:off x="395536" y="2408370"/>
            <a:ext cx="6192688" cy="1692771"/>
          </a:xfrm>
          <a:prstGeom prst="rect">
            <a:avLst/>
          </a:prstGeom>
        </p:spPr>
        <p:txBody>
          <a:bodyPr wrap="square">
            <a:spAutoFit/>
          </a:bodyPr>
          <a:lstStyle/>
          <a:p>
            <a:r>
              <a:rPr lang="es-419" sz="2000" b="1" i="1" dirty="0">
                <a:solidFill>
                  <a:schemeClr val="bg1"/>
                </a:solidFill>
                <a:latin typeface="Raleway"/>
              </a:rPr>
              <a:t>Las personas </a:t>
            </a:r>
            <a:r>
              <a:rPr lang="es-419" sz="2800" b="1" i="1" dirty="0">
                <a:solidFill>
                  <a:schemeClr val="bg1"/>
                </a:solidFill>
                <a:latin typeface="Raleway"/>
              </a:rPr>
              <a:t>percibirán</a:t>
            </a:r>
            <a:r>
              <a:rPr lang="es-419" sz="2000" b="1" i="1" dirty="0">
                <a:solidFill>
                  <a:schemeClr val="bg1"/>
                </a:solidFill>
                <a:latin typeface="Raleway"/>
              </a:rPr>
              <a:t> e interpretarán imágenes </a:t>
            </a:r>
            <a:r>
              <a:rPr lang="es-419" sz="2400" b="1" i="1" dirty="0">
                <a:solidFill>
                  <a:schemeClr val="bg1"/>
                </a:solidFill>
                <a:latin typeface="Raleway"/>
              </a:rPr>
              <a:t>ambiguas o complejas </a:t>
            </a:r>
            <a:r>
              <a:rPr lang="es-419" sz="2000" b="1" i="1" dirty="0">
                <a:solidFill>
                  <a:schemeClr val="bg1"/>
                </a:solidFill>
                <a:latin typeface="Raleway"/>
              </a:rPr>
              <a:t>como la forma </a:t>
            </a:r>
            <a:r>
              <a:rPr lang="es-419" sz="3200" b="1" i="1" dirty="0">
                <a:solidFill>
                  <a:schemeClr val="bg1"/>
                </a:solidFill>
                <a:latin typeface="Raleway"/>
              </a:rPr>
              <a:t>más simple posible</a:t>
            </a:r>
            <a:r>
              <a:rPr lang="es-419" sz="2000" b="1" i="1" dirty="0">
                <a:solidFill>
                  <a:schemeClr val="bg1"/>
                </a:solidFill>
                <a:latin typeface="Raleway"/>
              </a:rPr>
              <a:t>, porque </a:t>
            </a:r>
            <a:r>
              <a:rPr lang="es-419" sz="2000" b="1" i="1" dirty="0" smtClean="0">
                <a:solidFill>
                  <a:schemeClr val="bg1"/>
                </a:solidFill>
                <a:latin typeface="Raleway"/>
              </a:rPr>
              <a:t>les requiere </a:t>
            </a:r>
            <a:r>
              <a:rPr lang="es-419" sz="2000" b="1" i="1" dirty="0">
                <a:solidFill>
                  <a:schemeClr val="bg1"/>
                </a:solidFill>
                <a:latin typeface="Raleway"/>
              </a:rPr>
              <a:t>el menor esfuerzo </a:t>
            </a:r>
            <a:r>
              <a:rPr lang="es-419" sz="2000" b="1" i="1" dirty="0" smtClean="0">
                <a:solidFill>
                  <a:schemeClr val="bg1"/>
                </a:solidFill>
                <a:latin typeface="Raleway"/>
              </a:rPr>
              <a:t>cognitivo.</a:t>
            </a:r>
            <a:endParaRPr lang="es-419" sz="2000" dirty="0">
              <a:solidFill>
                <a:schemeClr val="bg1"/>
              </a:solidFill>
            </a:endParaRPr>
          </a:p>
        </p:txBody>
      </p:sp>
      <p:sp>
        <p:nvSpPr>
          <p:cNvPr id="22" name="Rectangle 21"/>
          <p:cNvSpPr/>
          <p:nvPr/>
        </p:nvSpPr>
        <p:spPr>
          <a:xfrm>
            <a:off x="395536" y="4409792"/>
            <a:ext cx="5472608" cy="2031325"/>
          </a:xfrm>
          <a:prstGeom prst="rect">
            <a:avLst/>
          </a:prstGeom>
        </p:spPr>
        <p:txBody>
          <a:bodyPr wrap="square">
            <a:spAutoFit/>
          </a:bodyPr>
          <a:lstStyle/>
          <a:p>
            <a:r>
              <a:rPr lang="es-419" dirty="0">
                <a:solidFill>
                  <a:schemeClr val="bg1"/>
                </a:solidFill>
              </a:rPr>
              <a:t>Al ojo humano le gusta encontrar la simplicidad y el orden en formas complejas porque evita que nos veamos abrumados por la información</a:t>
            </a:r>
            <a:r>
              <a:rPr lang="es-419" dirty="0" smtClean="0">
                <a:solidFill>
                  <a:schemeClr val="bg1"/>
                </a:solidFill>
              </a:rPr>
              <a:t>.</a:t>
            </a:r>
          </a:p>
          <a:p>
            <a:endParaRPr lang="en-US" dirty="0">
              <a:solidFill>
                <a:schemeClr val="bg1"/>
              </a:solidFill>
            </a:endParaRPr>
          </a:p>
          <a:p>
            <a:r>
              <a:rPr lang="es-419" dirty="0" smtClean="0">
                <a:solidFill>
                  <a:schemeClr val="bg1"/>
                </a:solidFill>
              </a:rPr>
              <a:t>Además, las </a:t>
            </a:r>
            <a:r>
              <a:rPr lang="es-419" dirty="0">
                <a:solidFill>
                  <a:schemeClr val="bg1"/>
                </a:solidFill>
              </a:rPr>
              <a:t>investigaciones confirman que las personas son más capaces de procesar visualmente y recordar figuras simples que figuras complejas.</a:t>
            </a:r>
          </a:p>
        </p:txBody>
      </p:sp>
      <p:sp>
        <p:nvSpPr>
          <p:cNvPr id="23" name="Title 1"/>
          <p:cNvSpPr txBox="1">
            <a:spLocks/>
          </p:cNvSpPr>
          <p:nvPr/>
        </p:nvSpPr>
        <p:spPr>
          <a:xfrm>
            <a:off x="360140" y="692696"/>
            <a:ext cx="5959574" cy="237626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5400" dirty="0" smtClean="0">
                <a:solidFill>
                  <a:schemeClr val="bg1"/>
                </a:solidFill>
              </a:rPr>
              <a:t>LEY DE</a:t>
            </a:r>
          </a:p>
          <a:p>
            <a:r>
              <a:rPr lang="en-US" sz="5400" dirty="0" smtClean="0">
                <a:solidFill>
                  <a:schemeClr val="bg1"/>
                </a:solidFill>
              </a:rPr>
              <a:t>PRÄGNANZ</a:t>
            </a:r>
            <a:endParaRPr lang="es-419"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(9/21)</a:t>
            </a:r>
            <a:endParaRPr lang="es-419" sz="2400" dirty="0">
              <a:solidFill>
                <a:schemeClr val="bg1"/>
              </a:solidFill>
            </a:endParaRPr>
          </a:p>
        </p:txBody>
      </p:sp>
    </p:spTree>
    <p:extLst>
      <p:ext uri="{BB962C8B-B14F-4D97-AF65-F5344CB8AC3E}">
        <p14:creationId xmlns:p14="http://schemas.microsoft.com/office/powerpoint/2010/main" val="582001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91465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140" y="692696"/>
            <a:ext cx="5959574" cy="2376264"/>
          </a:xfrm>
        </p:spPr>
        <p:txBody>
          <a:bodyPr anchor="t">
            <a:noAutofit/>
          </a:bodyPr>
          <a:lstStyle/>
          <a:p>
            <a:r>
              <a:rPr lang="en-US" sz="5400" dirty="0" smtClean="0">
                <a:solidFill>
                  <a:schemeClr val="bg1"/>
                </a:solidFill>
              </a:rPr>
              <a:t>LEY DE </a:t>
            </a:r>
            <a:br>
              <a:rPr lang="en-US" sz="5400" dirty="0" smtClean="0">
                <a:solidFill>
                  <a:schemeClr val="bg1"/>
                </a:solidFill>
              </a:rPr>
            </a:br>
            <a:r>
              <a:rPr lang="en-US" sz="5400" dirty="0" smtClean="0">
                <a:solidFill>
                  <a:schemeClr val="bg1"/>
                </a:solidFill>
              </a:rPr>
              <a:t>SIMILITUD</a:t>
            </a:r>
            <a:endParaRPr lang="es-419" sz="5400" dirty="0">
              <a:solidFill>
                <a:schemeClr val="bg1"/>
              </a:solidFill>
            </a:endParaRPr>
          </a:p>
        </p:txBody>
      </p:sp>
      <p:sp>
        <p:nvSpPr>
          <p:cNvPr id="20"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(10/21)</a:t>
            </a:r>
            <a:endParaRPr lang="es-419" sz="2400" dirty="0">
              <a:solidFill>
                <a:schemeClr val="bg1"/>
              </a:solidFill>
            </a:endParaRPr>
          </a:p>
        </p:txBody>
      </p:sp>
      <p:sp>
        <p:nvSpPr>
          <p:cNvPr id="4" name="Rectangle 3"/>
          <p:cNvSpPr/>
          <p:nvPr/>
        </p:nvSpPr>
        <p:spPr>
          <a:xfrm>
            <a:off x="395536" y="2780928"/>
            <a:ext cx="7740352" cy="1692771"/>
          </a:xfrm>
          <a:prstGeom prst="rect">
            <a:avLst/>
          </a:prstGeom>
        </p:spPr>
        <p:txBody>
          <a:bodyPr wrap="square">
            <a:spAutoFit/>
          </a:bodyPr>
          <a:lstStyle/>
          <a:p>
            <a:r>
              <a:rPr lang="es-419" sz="2000" b="1" i="1" dirty="0">
                <a:solidFill>
                  <a:schemeClr val="bg1"/>
                </a:solidFill>
                <a:latin typeface="Raleway"/>
              </a:rPr>
              <a:t>El ojo humano tiende a </a:t>
            </a:r>
            <a:r>
              <a:rPr lang="es-419" sz="2800" b="1" i="1" dirty="0">
                <a:solidFill>
                  <a:schemeClr val="bg1"/>
                </a:solidFill>
                <a:latin typeface="Raleway"/>
              </a:rPr>
              <a:t>percibir elementos similares </a:t>
            </a:r>
            <a:r>
              <a:rPr lang="es-419" sz="2000" b="1" i="1" dirty="0">
                <a:solidFill>
                  <a:schemeClr val="bg1"/>
                </a:solidFill>
                <a:latin typeface="Raleway"/>
              </a:rPr>
              <a:t>en un diseño como </a:t>
            </a:r>
            <a:r>
              <a:rPr lang="es-419" sz="2800" b="1" i="1" dirty="0">
                <a:solidFill>
                  <a:schemeClr val="bg1"/>
                </a:solidFill>
                <a:latin typeface="Raleway"/>
              </a:rPr>
              <a:t>una imagen, forma o grupo </a:t>
            </a:r>
            <a:r>
              <a:rPr lang="es-419" sz="2800" b="1" i="1" u="sng" dirty="0">
                <a:solidFill>
                  <a:schemeClr val="bg1"/>
                </a:solidFill>
                <a:latin typeface="Raleway"/>
              </a:rPr>
              <a:t>completo</a:t>
            </a:r>
            <a:r>
              <a:rPr lang="es-419" sz="2000" b="1" i="1" dirty="0">
                <a:solidFill>
                  <a:schemeClr val="bg1"/>
                </a:solidFill>
                <a:latin typeface="Raleway"/>
              </a:rPr>
              <a:t>, incluso si esos elementos están separados.</a:t>
            </a:r>
            <a:endParaRPr lang="es-419" sz="2000" dirty="0">
              <a:solidFill>
                <a:schemeClr val="bg1"/>
              </a:solidFill>
            </a:endParaRPr>
          </a:p>
        </p:txBody>
      </p:sp>
      <p:sp>
        <p:nvSpPr>
          <p:cNvPr id="11" name="Rectangle 10"/>
          <p:cNvSpPr/>
          <p:nvPr/>
        </p:nvSpPr>
        <p:spPr>
          <a:xfrm>
            <a:off x="395536" y="4816721"/>
            <a:ext cx="6120680" cy="1200329"/>
          </a:xfrm>
          <a:prstGeom prst="rect">
            <a:avLst/>
          </a:prstGeom>
        </p:spPr>
        <p:txBody>
          <a:bodyPr wrap="square">
            <a:spAutoFit/>
          </a:bodyPr>
          <a:lstStyle/>
          <a:p>
            <a:r>
              <a:rPr lang="es-419" dirty="0" smtClean="0">
                <a:solidFill>
                  <a:schemeClr val="bg1"/>
                </a:solidFill>
              </a:rPr>
              <a:t>Los </a:t>
            </a:r>
            <a:r>
              <a:rPr lang="es-419" dirty="0">
                <a:solidFill>
                  <a:schemeClr val="bg1"/>
                </a:solidFill>
              </a:rPr>
              <a:t>elementos parecidos son percibidos como pertenecientes a la misma forma. Nuestro cerebro agrupa cosas que tienen alguna propiedad visual común, como el color o el movimiento.</a:t>
            </a:r>
          </a:p>
        </p:txBody>
      </p:sp>
      <p:pic>
        <p:nvPicPr>
          <p:cNvPr id="16" name="Picture 16" descr="https://starteq.net/wp-content/uploads/2019/06/ley9-2-922x1024.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343"/>
          <a:stretch/>
        </p:blipFill>
        <p:spPr bwMode="auto">
          <a:xfrm>
            <a:off x="6945478" y="116757"/>
            <a:ext cx="1830437" cy="184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5837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749EDA"/>
        </a:solidFill>
        <a:effectLst/>
      </p:bgPr>
    </p:bg>
    <p:spTree>
      <p:nvGrpSpPr>
        <p:cNvPr id="1" name=""/>
        <p:cNvGrpSpPr/>
        <p:nvPr/>
      </p:nvGrpSpPr>
      <p:grpSpPr>
        <a:xfrm>
          <a:off x="0" y="0"/>
          <a:ext cx="0" cy="0"/>
          <a:chOff x="0" y="0"/>
          <a:chExt cx="0" cy="0"/>
        </a:xfrm>
      </p:grpSpPr>
      <p:sp>
        <p:nvSpPr>
          <p:cNvPr id="20" name="Title 1"/>
          <p:cNvSpPr txBox="1">
            <a:spLocks/>
          </p:cNvSpPr>
          <p:nvPr/>
        </p:nvSpPr>
        <p:spPr>
          <a:xfrm>
            <a:off x="360140" y="764704"/>
            <a:ext cx="6588124" cy="182597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5400" dirty="0" smtClean="0">
                <a:solidFill>
                  <a:schemeClr val="bg1"/>
                </a:solidFill>
              </a:rPr>
              <a:t>LEY DE CONECTIVIDAD UNIFORME</a:t>
            </a:r>
            <a:endParaRPr lang="es-419" sz="5400" dirty="0">
              <a:solidFill>
                <a:schemeClr val="bg1"/>
              </a:solidFill>
            </a:endParaRPr>
          </a:p>
        </p:txBody>
      </p:sp>
      <p:sp>
        <p:nvSpPr>
          <p:cNvPr id="21"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(11/21)</a:t>
            </a:r>
            <a:endParaRPr lang="es-419" sz="2400" dirty="0">
              <a:solidFill>
                <a:schemeClr val="bg1"/>
              </a:solidFill>
            </a:endParaRPr>
          </a:p>
        </p:txBody>
      </p:sp>
      <p:sp>
        <p:nvSpPr>
          <p:cNvPr id="23" name="Rectangle 22"/>
          <p:cNvSpPr/>
          <p:nvPr/>
        </p:nvSpPr>
        <p:spPr>
          <a:xfrm>
            <a:off x="395536" y="3121983"/>
            <a:ext cx="7740352" cy="1384995"/>
          </a:xfrm>
          <a:prstGeom prst="rect">
            <a:avLst/>
          </a:prstGeom>
        </p:spPr>
        <p:txBody>
          <a:bodyPr wrap="square">
            <a:spAutoFit/>
          </a:bodyPr>
          <a:lstStyle/>
          <a:p>
            <a:r>
              <a:rPr lang="es-419" sz="2000" b="1" i="1" dirty="0">
                <a:solidFill>
                  <a:schemeClr val="bg1"/>
                </a:solidFill>
                <a:latin typeface="Raleway"/>
              </a:rPr>
              <a:t>Los elementos que están </a:t>
            </a:r>
            <a:r>
              <a:rPr lang="es-419" sz="3200" b="1" i="1" dirty="0">
                <a:solidFill>
                  <a:schemeClr val="bg1"/>
                </a:solidFill>
                <a:latin typeface="Raleway"/>
              </a:rPr>
              <a:t>conectados</a:t>
            </a:r>
            <a:r>
              <a:rPr lang="es-419" sz="2000" b="1" i="1" dirty="0">
                <a:solidFill>
                  <a:schemeClr val="bg1"/>
                </a:solidFill>
                <a:latin typeface="Raleway"/>
              </a:rPr>
              <a:t> </a:t>
            </a:r>
            <a:r>
              <a:rPr lang="es-419" sz="3200" b="1" i="1" dirty="0">
                <a:solidFill>
                  <a:schemeClr val="bg1"/>
                </a:solidFill>
                <a:latin typeface="Raleway"/>
              </a:rPr>
              <a:t>visualmente</a:t>
            </a:r>
            <a:r>
              <a:rPr lang="es-419" sz="2000" b="1" i="1" dirty="0">
                <a:solidFill>
                  <a:schemeClr val="bg1"/>
                </a:solidFill>
                <a:latin typeface="Raleway"/>
              </a:rPr>
              <a:t> se perciben </a:t>
            </a:r>
            <a:r>
              <a:rPr lang="es-419" sz="3200" b="1" i="1" dirty="0">
                <a:solidFill>
                  <a:schemeClr val="bg1"/>
                </a:solidFill>
                <a:latin typeface="Raleway"/>
              </a:rPr>
              <a:t>más relacionados </a:t>
            </a:r>
            <a:r>
              <a:rPr lang="es-419" sz="2000" b="1" i="1" dirty="0">
                <a:solidFill>
                  <a:schemeClr val="bg1"/>
                </a:solidFill>
                <a:latin typeface="Raleway"/>
              </a:rPr>
              <a:t>que los elementos sin conexión.</a:t>
            </a:r>
            <a:endParaRPr lang="es-419" sz="2400" dirty="0">
              <a:solidFill>
                <a:schemeClr val="bg1"/>
              </a:solidFill>
              <a:latin typeface="Raleway"/>
            </a:endParaRPr>
          </a:p>
        </p:txBody>
      </p:sp>
      <p:sp>
        <p:nvSpPr>
          <p:cNvPr id="24" name="Rectangle 23"/>
          <p:cNvSpPr/>
          <p:nvPr/>
        </p:nvSpPr>
        <p:spPr>
          <a:xfrm>
            <a:off x="395536" y="4816721"/>
            <a:ext cx="6048672" cy="1477328"/>
          </a:xfrm>
          <a:prstGeom prst="rect">
            <a:avLst/>
          </a:prstGeom>
        </p:spPr>
        <p:txBody>
          <a:bodyPr wrap="square">
            <a:spAutoFit/>
          </a:bodyPr>
          <a:lstStyle/>
          <a:p>
            <a:r>
              <a:rPr lang="es-419" dirty="0">
                <a:solidFill>
                  <a:schemeClr val="bg1"/>
                </a:solidFill>
              </a:rPr>
              <a:t>Agrupa funciones de naturaleza similar para que estén conectadas visualmente a través de colores, líneas, marcos u otras formas. En otras palabras es la percepción de una sola unidad cuando los elementos parecen estar conectados físicamente.</a:t>
            </a:r>
          </a:p>
        </p:txBody>
      </p:sp>
      <p:pic>
        <p:nvPicPr>
          <p:cNvPr id="16" name="Picture 18" descr="https://starteq.net/wp-content/uploads/2019/06/ley10-2-918x102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9172"/>
          <a:stretch/>
        </p:blipFill>
        <p:spPr bwMode="auto">
          <a:xfrm>
            <a:off x="7220232" y="188640"/>
            <a:ext cx="1722994" cy="174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3093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5E4C"/>
        </a:solidFill>
        <a:effectLst/>
      </p:bgPr>
    </p:bg>
    <p:spTree>
      <p:nvGrpSpPr>
        <p:cNvPr id="1" name=""/>
        <p:cNvGrpSpPr/>
        <p:nvPr/>
      </p:nvGrpSpPr>
      <p:grpSpPr>
        <a:xfrm>
          <a:off x="0" y="0"/>
          <a:ext cx="0" cy="0"/>
          <a:chOff x="0" y="0"/>
          <a:chExt cx="0" cy="0"/>
        </a:xfrm>
      </p:grpSpPr>
      <p:sp>
        <p:nvSpPr>
          <p:cNvPr id="21" name="Title 1"/>
          <p:cNvSpPr>
            <a:spLocks noGrp="1"/>
          </p:cNvSpPr>
          <p:nvPr>
            <p:ph type="title"/>
          </p:nvPr>
        </p:nvSpPr>
        <p:spPr>
          <a:xfrm>
            <a:off x="360140" y="692696"/>
            <a:ext cx="5959574" cy="1340825"/>
          </a:xfrm>
        </p:spPr>
        <p:txBody>
          <a:bodyPr anchor="t">
            <a:noAutofit/>
          </a:bodyPr>
          <a:lstStyle/>
          <a:p>
            <a:r>
              <a:rPr lang="en-US" sz="5400" dirty="0" smtClean="0">
                <a:solidFill>
                  <a:schemeClr val="bg1"/>
                </a:solidFill>
              </a:rPr>
              <a:t>LEY DE MILLER</a:t>
            </a:r>
            <a:endParaRPr lang="es-419" sz="5400" dirty="0">
              <a:solidFill>
                <a:schemeClr val="bg1"/>
              </a:solidFill>
            </a:endParaRPr>
          </a:p>
        </p:txBody>
      </p:sp>
      <p:sp>
        <p:nvSpPr>
          <p:cNvPr id="22"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(12/21)</a:t>
            </a:r>
            <a:endParaRPr lang="es-419" sz="2400" dirty="0">
              <a:solidFill>
                <a:schemeClr val="bg1"/>
              </a:solidFill>
            </a:endParaRPr>
          </a:p>
        </p:txBody>
      </p:sp>
      <p:sp>
        <p:nvSpPr>
          <p:cNvPr id="23" name="Rectangle 22"/>
          <p:cNvSpPr/>
          <p:nvPr/>
        </p:nvSpPr>
        <p:spPr>
          <a:xfrm>
            <a:off x="535980" y="1822164"/>
            <a:ext cx="6120680" cy="1569660"/>
          </a:xfrm>
          <a:prstGeom prst="rect">
            <a:avLst/>
          </a:prstGeom>
        </p:spPr>
        <p:txBody>
          <a:bodyPr wrap="square">
            <a:spAutoFit/>
          </a:bodyPr>
          <a:lstStyle/>
          <a:p>
            <a:r>
              <a:rPr lang="es-419" sz="2000" b="1" i="1" dirty="0">
                <a:solidFill>
                  <a:schemeClr val="bg1"/>
                </a:solidFill>
                <a:latin typeface="Raleway"/>
              </a:rPr>
              <a:t>La persona promedio </a:t>
            </a:r>
            <a:r>
              <a:rPr lang="es-419" sz="3200" b="1" i="1" dirty="0">
                <a:solidFill>
                  <a:schemeClr val="bg1"/>
                </a:solidFill>
                <a:latin typeface="Raleway"/>
              </a:rPr>
              <a:t>solo puede mantener 7 </a:t>
            </a:r>
            <a:r>
              <a:rPr lang="es-419" sz="2000" b="1" i="1" dirty="0">
                <a:solidFill>
                  <a:schemeClr val="bg1"/>
                </a:solidFill>
                <a:latin typeface="Raleway"/>
              </a:rPr>
              <a:t>(más o menos 2) elementos en su </a:t>
            </a:r>
            <a:r>
              <a:rPr lang="es-419" sz="3200" b="1" i="1" dirty="0">
                <a:solidFill>
                  <a:schemeClr val="bg1"/>
                </a:solidFill>
                <a:latin typeface="Raleway"/>
              </a:rPr>
              <a:t>memoria de </a:t>
            </a:r>
            <a:r>
              <a:rPr lang="es-419" sz="3200" b="1" i="1" dirty="0" smtClean="0">
                <a:solidFill>
                  <a:schemeClr val="bg1"/>
                </a:solidFill>
                <a:latin typeface="Raleway"/>
              </a:rPr>
              <a:t>trabajo</a:t>
            </a:r>
            <a:endParaRPr lang="es-419" sz="3200" dirty="0">
              <a:solidFill>
                <a:schemeClr val="bg1"/>
              </a:solidFill>
            </a:endParaRPr>
          </a:p>
        </p:txBody>
      </p:sp>
      <p:sp>
        <p:nvSpPr>
          <p:cNvPr id="24" name="Rectangle 23"/>
          <p:cNvSpPr/>
          <p:nvPr/>
        </p:nvSpPr>
        <p:spPr>
          <a:xfrm>
            <a:off x="539552" y="3744573"/>
            <a:ext cx="6192688" cy="2862322"/>
          </a:xfrm>
          <a:prstGeom prst="rect">
            <a:avLst/>
          </a:prstGeom>
        </p:spPr>
        <p:txBody>
          <a:bodyPr wrap="square">
            <a:spAutoFit/>
          </a:bodyPr>
          <a:lstStyle/>
          <a:p>
            <a:r>
              <a:rPr lang="es-419" dirty="0">
                <a:solidFill>
                  <a:schemeClr val="bg1"/>
                </a:solidFill>
              </a:rPr>
              <a:t>No </a:t>
            </a:r>
            <a:r>
              <a:rPr lang="es-419" dirty="0" smtClean="0">
                <a:solidFill>
                  <a:schemeClr val="bg1"/>
                </a:solidFill>
              </a:rPr>
              <a:t>utilizar </a:t>
            </a:r>
            <a:r>
              <a:rPr lang="es-419" dirty="0">
                <a:solidFill>
                  <a:schemeClr val="bg1"/>
                </a:solidFill>
              </a:rPr>
              <a:t>el "número mágico siete" para justificar limitaciones de diseño innecesarias</a:t>
            </a:r>
            <a:r>
              <a:rPr lang="es-419" dirty="0" smtClean="0">
                <a:solidFill>
                  <a:schemeClr val="bg1"/>
                </a:solidFill>
              </a:rPr>
              <a:t>.</a:t>
            </a:r>
          </a:p>
          <a:p>
            <a:endParaRPr lang="es-419" dirty="0" smtClean="0">
              <a:solidFill>
                <a:schemeClr val="bg1"/>
              </a:solidFill>
            </a:endParaRPr>
          </a:p>
          <a:p>
            <a:r>
              <a:rPr lang="es-419" dirty="0" smtClean="0">
                <a:solidFill>
                  <a:schemeClr val="bg1"/>
                </a:solidFill>
              </a:rPr>
              <a:t>Organizar </a:t>
            </a:r>
            <a:r>
              <a:rPr lang="es-419" dirty="0">
                <a:solidFill>
                  <a:schemeClr val="bg1"/>
                </a:solidFill>
              </a:rPr>
              <a:t>el contenido en porciones más pequeñas para ayudar a los usuarios a procesar, comprender y memorizar fácilmente</a:t>
            </a:r>
            <a:r>
              <a:rPr lang="es-419" dirty="0" smtClean="0">
                <a:solidFill>
                  <a:schemeClr val="bg1"/>
                </a:solidFill>
              </a:rPr>
              <a:t>.</a:t>
            </a:r>
          </a:p>
          <a:p>
            <a:endParaRPr lang="es-419" dirty="0">
              <a:solidFill>
                <a:schemeClr val="bg1"/>
              </a:solidFill>
            </a:endParaRPr>
          </a:p>
          <a:p>
            <a:r>
              <a:rPr lang="es-419" dirty="0" smtClean="0">
                <a:solidFill>
                  <a:schemeClr val="bg1"/>
                </a:solidFill>
              </a:rPr>
              <a:t>Recordar </a:t>
            </a:r>
            <a:r>
              <a:rPr lang="es-419" dirty="0">
                <a:solidFill>
                  <a:schemeClr val="bg1"/>
                </a:solidFill>
              </a:rPr>
              <a:t>que la capacidad de la memoria a corto plazo variará según el individuo, según su conocimiento previo y el contexto situacional.</a:t>
            </a:r>
          </a:p>
        </p:txBody>
      </p:sp>
      <p:pic>
        <p:nvPicPr>
          <p:cNvPr id="17" name="Picture 20" descr="https://starteq.net/wp-content/uploads/2019/06/ley11-2-922x102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471"/>
          <a:stretch/>
        </p:blipFill>
        <p:spPr bwMode="auto">
          <a:xfrm>
            <a:off x="6530950" y="176912"/>
            <a:ext cx="2363419" cy="242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62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D04946"/>
        </a:solidFill>
        <a:effectLst/>
      </p:bgPr>
    </p:bg>
    <p:spTree>
      <p:nvGrpSpPr>
        <p:cNvPr id="1" name=""/>
        <p:cNvGrpSpPr/>
        <p:nvPr/>
      </p:nvGrpSpPr>
      <p:grpSpPr>
        <a:xfrm>
          <a:off x="0" y="0"/>
          <a:ext cx="0" cy="0"/>
          <a:chOff x="0" y="0"/>
          <a:chExt cx="0" cy="0"/>
        </a:xfrm>
      </p:grpSpPr>
      <p:sp>
        <p:nvSpPr>
          <p:cNvPr id="21" name="Rectangle 20"/>
          <p:cNvSpPr/>
          <p:nvPr/>
        </p:nvSpPr>
        <p:spPr>
          <a:xfrm>
            <a:off x="395363" y="2589854"/>
            <a:ext cx="6264869" cy="1138773"/>
          </a:xfrm>
          <a:prstGeom prst="rect">
            <a:avLst/>
          </a:prstGeom>
        </p:spPr>
        <p:txBody>
          <a:bodyPr wrap="square">
            <a:spAutoFit/>
          </a:bodyPr>
          <a:lstStyle/>
          <a:p>
            <a:r>
              <a:rPr lang="es-419" sz="2000" b="1" i="1" dirty="0" smtClean="0">
                <a:solidFill>
                  <a:schemeClr val="bg1"/>
                </a:solidFill>
                <a:latin typeface="Raleway"/>
              </a:rPr>
              <a:t>Si </a:t>
            </a:r>
            <a:r>
              <a:rPr lang="es-419" sz="2000" b="1" i="1" dirty="0">
                <a:solidFill>
                  <a:schemeClr val="bg1"/>
                </a:solidFill>
                <a:latin typeface="Raleway"/>
              </a:rPr>
              <a:t>tenemos dos o más hipótesis, lo más razonable es </a:t>
            </a:r>
            <a:r>
              <a:rPr lang="es-419" sz="2800" b="1" i="1" dirty="0">
                <a:solidFill>
                  <a:schemeClr val="bg1"/>
                </a:solidFill>
                <a:latin typeface="Raleway"/>
              </a:rPr>
              <a:t>aceptar el más simple</a:t>
            </a:r>
            <a:r>
              <a:rPr lang="es-419" sz="2000" b="1" i="1" dirty="0">
                <a:solidFill>
                  <a:schemeClr val="bg1"/>
                </a:solidFill>
                <a:latin typeface="Raleway"/>
              </a:rPr>
              <a:t>; o sea el que presenta menos supuestos no probados.</a:t>
            </a:r>
            <a:endParaRPr lang="es-419" sz="2000" dirty="0">
              <a:solidFill>
                <a:schemeClr val="bg1"/>
              </a:solidFill>
            </a:endParaRPr>
          </a:p>
        </p:txBody>
      </p:sp>
      <p:sp>
        <p:nvSpPr>
          <p:cNvPr id="22" name="Rectangle 21"/>
          <p:cNvSpPr/>
          <p:nvPr/>
        </p:nvSpPr>
        <p:spPr>
          <a:xfrm>
            <a:off x="395363" y="4149080"/>
            <a:ext cx="6120680" cy="2308324"/>
          </a:xfrm>
          <a:prstGeom prst="rect">
            <a:avLst/>
          </a:prstGeom>
        </p:spPr>
        <p:txBody>
          <a:bodyPr wrap="square">
            <a:spAutoFit/>
          </a:bodyPr>
          <a:lstStyle/>
          <a:p>
            <a:r>
              <a:rPr lang="es-419" dirty="0">
                <a:solidFill>
                  <a:schemeClr val="bg1"/>
                </a:solidFill>
              </a:rPr>
              <a:t>El mejor método para reducir la complejidad es evitarlo en primer lugar</a:t>
            </a:r>
            <a:r>
              <a:rPr lang="es-419" dirty="0" smtClean="0">
                <a:solidFill>
                  <a:schemeClr val="bg1"/>
                </a:solidFill>
              </a:rPr>
              <a:t>.</a:t>
            </a:r>
          </a:p>
          <a:p>
            <a:endParaRPr lang="es-419" dirty="0">
              <a:solidFill>
                <a:schemeClr val="bg1"/>
              </a:solidFill>
            </a:endParaRPr>
          </a:p>
          <a:p>
            <a:r>
              <a:rPr lang="es-419" dirty="0" smtClean="0">
                <a:solidFill>
                  <a:schemeClr val="bg1"/>
                </a:solidFill>
              </a:rPr>
              <a:t>Analizar </a:t>
            </a:r>
            <a:r>
              <a:rPr lang="es-419" dirty="0">
                <a:solidFill>
                  <a:schemeClr val="bg1"/>
                </a:solidFill>
              </a:rPr>
              <a:t>cada elemento y elimine tantos como sea posible, sin comprometer la función general</a:t>
            </a:r>
            <a:r>
              <a:rPr lang="es-419" dirty="0" smtClean="0">
                <a:solidFill>
                  <a:schemeClr val="bg1"/>
                </a:solidFill>
              </a:rPr>
              <a:t>.</a:t>
            </a:r>
          </a:p>
          <a:p>
            <a:endParaRPr lang="es-419" dirty="0">
              <a:solidFill>
                <a:schemeClr val="bg1"/>
              </a:solidFill>
            </a:endParaRPr>
          </a:p>
          <a:p>
            <a:r>
              <a:rPr lang="es-419" dirty="0" smtClean="0">
                <a:solidFill>
                  <a:schemeClr val="bg1"/>
                </a:solidFill>
              </a:rPr>
              <a:t>Considere </a:t>
            </a:r>
            <a:r>
              <a:rPr lang="es-419" dirty="0">
                <a:solidFill>
                  <a:schemeClr val="bg1"/>
                </a:solidFill>
              </a:rPr>
              <a:t>la finalización solo cuando no se puedan eliminar elementos adicionales.</a:t>
            </a:r>
          </a:p>
        </p:txBody>
      </p:sp>
      <p:sp>
        <p:nvSpPr>
          <p:cNvPr id="23" name="Title 1"/>
          <p:cNvSpPr>
            <a:spLocks noGrp="1"/>
          </p:cNvSpPr>
          <p:nvPr>
            <p:ph type="title"/>
          </p:nvPr>
        </p:nvSpPr>
        <p:spPr>
          <a:xfrm>
            <a:off x="360140" y="692696"/>
            <a:ext cx="5959574" cy="1728192"/>
          </a:xfrm>
        </p:spPr>
        <p:txBody>
          <a:bodyPr anchor="t">
            <a:noAutofit/>
          </a:bodyPr>
          <a:lstStyle/>
          <a:p>
            <a:r>
              <a:rPr lang="en-US" sz="5400" dirty="0" smtClean="0">
                <a:solidFill>
                  <a:schemeClr val="bg1"/>
                </a:solidFill>
              </a:rPr>
              <a:t>LA NAVAJA DE OCCAM</a:t>
            </a:r>
            <a:endParaRPr lang="es-419"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(13/21)</a:t>
            </a:r>
            <a:endParaRPr lang="es-419" sz="2400" dirty="0">
              <a:solidFill>
                <a:schemeClr val="bg1"/>
              </a:solidFill>
            </a:endParaRPr>
          </a:p>
        </p:txBody>
      </p:sp>
      <p:pic>
        <p:nvPicPr>
          <p:cNvPr id="20" name="Picture 22" descr="https://starteq.net/wp-content/uploads/2019/06/ley12-2-918x102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997"/>
          <a:stretch/>
        </p:blipFill>
        <p:spPr bwMode="auto">
          <a:xfrm>
            <a:off x="6804248" y="32229"/>
            <a:ext cx="2235998" cy="226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4551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ACC1"/>
        </a:solidFill>
        <a:effectLst/>
      </p:bgPr>
    </p:bg>
    <p:spTree>
      <p:nvGrpSpPr>
        <p:cNvPr id="1" name=""/>
        <p:cNvGrpSpPr/>
        <p:nvPr/>
      </p:nvGrpSpPr>
      <p:grpSpPr>
        <a:xfrm>
          <a:off x="0" y="0"/>
          <a:ext cx="0" cy="0"/>
          <a:chOff x="0" y="0"/>
          <a:chExt cx="0" cy="0"/>
        </a:xfrm>
      </p:grpSpPr>
      <p:sp>
        <p:nvSpPr>
          <p:cNvPr id="21" name="Rectangle 20"/>
          <p:cNvSpPr/>
          <p:nvPr/>
        </p:nvSpPr>
        <p:spPr>
          <a:xfrm>
            <a:off x="402556" y="2407240"/>
            <a:ext cx="6185668" cy="2246769"/>
          </a:xfrm>
          <a:prstGeom prst="rect">
            <a:avLst/>
          </a:prstGeom>
        </p:spPr>
        <p:txBody>
          <a:bodyPr wrap="square">
            <a:spAutoFit/>
          </a:bodyPr>
          <a:lstStyle/>
          <a:p>
            <a:r>
              <a:rPr lang="es-419" sz="2000" b="1" i="1" dirty="0" smtClean="0">
                <a:solidFill>
                  <a:schemeClr val="bg1"/>
                </a:solidFill>
                <a:latin typeface="Raleway"/>
              </a:rPr>
              <a:t>El </a:t>
            </a:r>
            <a:r>
              <a:rPr lang="es-419" sz="2000" b="1" i="1" dirty="0">
                <a:solidFill>
                  <a:schemeClr val="bg1"/>
                </a:solidFill>
                <a:latin typeface="Raleway"/>
              </a:rPr>
              <a:t>80% de los </a:t>
            </a:r>
            <a:r>
              <a:rPr lang="es-419" sz="2800" b="1" i="1" dirty="0">
                <a:solidFill>
                  <a:schemeClr val="bg1"/>
                </a:solidFill>
                <a:latin typeface="Raleway"/>
              </a:rPr>
              <a:t>resultados</a:t>
            </a:r>
            <a:r>
              <a:rPr lang="es-419" sz="2000" b="1" i="1" dirty="0">
                <a:solidFill>
                  <a:schemeClr val="bg1"/>
                </a:solidFill>
                <a:latin typeface="Raleway"/>
              </a:rPr>
              <a:t> provienen del 20% de los </a:t>
            </a:r>
            <a:r>
              <a:rPr lang="es-419" sz="2800" b="1" i="1" dirty="0">
                <a:solidFill>
                  <a:schemeClr val="bg1"/>
                </a:solidFill>
                <a:latin typeface="Raleway"/>
              </a:rPr>
              <a:t>esfuerzos</a:t>
            </a:r>
            <a:r>
              <a:rPr lang="es-419" sz="2000" b="1" i="1" dirty="0">
                <a:solidFill>
                  <a:schemeClr val="bg1"/>
                </a:solidFill>
                <a:latin typeface="Raleway"/>
              </a:rPr>
              <a:t> dedicados. Que el 20% de las </a:t>
            </a:r>
            <a:r>
              <a:rPr lang="es-419" sz="2800" b="1" i="1" dirty="0">
                <a:solidFill>
                  <a:schemeClr val="bg1"/>
                </a:solidFill>
                <a:latin typeface="Raleway"/>
              </a:rPr>
              <a:t>causas</a:t>
            </a:r>
            <a:r>
              <a:rPr lang="es-419" sz="2000" b="1" i="1" dirty="0">
                <a:solidFill>
                  <a:schemeClr val="bg1"/>
                </a:solidFill>
                <a:latin typeface="Raleway"/>
              </a:rPr>
              <a:t> provocan el 80% de las </a:t>
            </a:r>
            <a:r>
              <a:rPr lang="es-419" sz="2800" b="1" i="1" dirty="0" smtClean="0">
                <a:solidFill>
                  <a:schemeClr val="bg1"/>
                </a:solidFill>
                <a:latin typeface="Raleway"/>
              </a:rPr>
              <a:t>consecuencias</a:t>
            </a:r>
            <a:r>
              <a:rPr lang="es-419" sz="2000" b="1" i="1" dirty="0">
                <a:solidFill>
                  <a:schemeClr val="bg1"/>
                </a:solidFill>
                <a:latin typeface="Raleway"/>
              </a:rPr>
              <a:t>. Que el 20% del </a:t>
            </a:r>
            <a:r>
              <a:rPr lang="es-419" sz="2800" b="1" i="1" dirty="0">
                <a:solidFill>
                  <a:schemeClr val="bg1"/>
                </a:solidFill>
                <a:latin typeface="Raleway"/>
              </a:rPr>
              <a:t>esfuerzo</a:t>
            </a:r>
            <a:r>
              <a:rPr lang="es-419" sz="2000" b="1" i="1" dirty="0">
                <a:solidFill>
                  <a:schemeClr val="bg1"/>
                </a:solidFill>
                <a:latin typeface="Raleway"/>
              </a:rPr>
              <a:t> genera el 80% de los </a:t>
            </a:r>
            <a:r>
              <a:rPr lang="es-419" sz="2800" b="1" i="1" dirty="0">
                <a:solidFill>
                  <a:schemeClr val="bg1"/>
                </a:solidFill>
                <a:latin typeface="Raleway"/>
              </a:rPr>
              <a:t>resultados</a:t>
            </a:r>
            <a:r>
              <a:rPr lang="es-419" sz="2000" b="1" i="1" dirty="0">
                <a:solidFill>
                  <a:schemeClr val="bg1"/>
                </a:solidFill>
                <a:latin typeface="Raleway"/>
              </a:rPr>
              <a:t>.</a:t>
            </a:r>
            <a:endParaRPr lang="es-419" sz="2000" dirty="0">
              <a:solidFill>
                <a:schemeClr val="bg1"/>
              </a:solidFill>
            </a:endParaRPr>
          </a:p>
        </p:txBody>
      </p:sp>
      <p:sp>
        <p:nvSpPr>
          <p:cNvPr id="22" name="Rectangle 21"/>
          <p:cNvSpPr/>
          <p:nvPr/>
        </p:nvSpPr>
        <p:spPr>
          <a:xfrm>
            <a:off x="402556" y="5411254"/>
            <a:ext cx="5952554" cy="923330"/>
          </a:xfrm>
          <a:prstGeom prst="rect">
            <a:avLst/>
          </a:prstGeom>
        </p:spPr>
        <p:txBody>
          <a:bodyPr wrap="square">
            <a:spAutoFit/>
          </a:bodyPr>
          <a:lstStyle/>
          <a:p>
            <a:r>
              <a:rPr lang="es-419" dirty="0" smtClean="0">
                <a:solidFill>
                  <a:schemeClr val="bg1"/>
                </a:solidFill>
              </a:rPr>
              <a:t>Debemos concentrar la </a:t>
            </a:r>
            <a:r>
              <a:rPr lang="es-419" dirty="0">
                <a:solidFill>
                  <a:schemeClr val="bg1"/>
                </a:solidFill>
              </a:rPr>
              <a:t>mayor parte del esfuerzo en las áreas que traerán los mayores beneficios a la mayoría de los usuarios.</a:t>
            </a:r>
          </a:p>
        </p:txBody>
      </p:sp>
      <p:sp>
        <p:nvSpPr>
          <p:cNvPr id="23" name="Title 1"/>
          <p:cNvSpPr txBox="1">
            <a:spLocks/>
          </p:cNvSpPr>
          <p:nvPr/>
        </p:nvSpPr>
        <p:spPr>
          <a:xfrm>
            <a:off x="360140" y="692696"/>
            <a:ext cx="5959574" cy="237626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5400" dirty="0" smtClean="0">
                <a:solidFill>
                  <a:schemeClr val="bg1"/>
                </a:solidFill>
              </a:rPr>
              <a:t>EL PRINCIPIO DE PARETO</a:t>
            </a:r>
            <a:endParaRPr lang="es-419"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(14/</a:t>
            </a:r>
            <a:r>
              <a:rPr lang="en-US" sz="2400" dirty="0">
                <a:solidFill>
                  <a:schemeClr val="bg1"/>
                </a:solidFill>
              </a:rPr>
              <a:t>21</a:t>
            </a:r>
            <a:r>
              <a:rPr lang="en-US" sz="2400" dirty="0" smtClean="0">
                <a:solidFill>
                  <a:schemeClr val="bg1"/>
                </a:solidFill>
              </a:rPr>
              <a:t>)</a:t>
            </a:r>
            <a:endParaRPr lang="es-419" sz="2400" dirty="0">
              <a:solidFill>
                <a:schemeClr val="bg1"/>
              </a:solidFill>
            </a:endParaRPr>
          </a:p>
        </p:txBody>
      </p:sp>
      <p:pic>
        <p:nvPicPr>
          <p:cNvPr id="19" name="Picture 24" descr="https://starteq.net/wp-content/uploads/2019/06/ley13-2-925x102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2204" y="120116"/>
            <a:ext cx="1753102" cy="19407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rot="19800000">
            <a:off x="6562212" y="5359349"/>
            <a:ext cx="3030172" cy="707886"/>
          </a:xfrm>
          <a:prstGeom prst="rect">
            <a:avLst/>
          </a:prstGeom>
        </p:spPr>
        <p:txBody>
          <a:bodyPr wrap="square">
            <a:spAutoFit/>
          </a:bodyPr>
          <a:lstStyle/>
          <a:p>
            <a:r>
              <a:rPr lang="es-419" sz="4000" b="1" dirty="0" smtClean="0">
                <a:solidFill>
                  <a:schemeClr val="bg1"/>
                </a:solidFill>
              </a:rPr>
              <a:t>80% - 20%</a:t>
            </a:r>
            <a:endParaRPr lang="es-419" sz="4000" b="1" dirty="0">
              <a:solidFill>
                <a:schemeClr val="bg1"/>
              </a:solidFill>
            </a:endParaRPr>
          </a:p>
        </p:txBody>
      </p:sp>
    </p:spTree>
    <p:extLst>
      <p:ext uri="{BB962C8B-B14F-4D97-AF65-F5344CB8AC3E}">
        <p14:creationId xmlns:p14="http://schemas.microsoft.com/office/powerpoint/2010/main" val="2963288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C5AD3B"/>
        </a:solidFill>
        <a:effectLst/>
      </p:bgPr>
    </p:bg>
    <p:spTree>
      <p:nvGrpSpPr>
        <p:cNvPr id="1" name=""/>
        <p:cNvGrpSpPr/>
        <p:nvPr/>
      </p:nvGrpSpPr>
      <p:grpSpPr>
        <a:xfrm>
          <a:off x="0" y="0"/>
          <a:ext cx="0" cy="0"/>
          <a:chOff x="0" y="0"/>
          <a:chExt cx="0" cy="0"/>
        </a:xfrm>
      </p:grpSpPr>
      <p:sp>
        <p:nvSpPr>
          <p:cNvPr id="21" name="Rectangle 20"/>
          <p:cNvSpPr/>
          <p:nvPr/>
        </p:nvSpPr>
        <p:spPr>
          <a:xfrm>
            <a:off x="395536" y="2576421"/>
            <a:ext cx="5924178" cy="954107"/>
          </a:xfrm>
          <a:prstGeom prst="rect">
            <a:avLst/>
          </a:prstGeom>
        </p:spPr>
        <p:txBody>
          <a:bodyPr wrap="square">
            <a:spAutoFit/>
          </a:bodyPr>
          <a:lstStyle/>
          <a:p>
            <a:r>
              <a:rPr lang="es-419" sz="2000" b="1" i="1" dirty="0">
                <a:solidFill>
                  <a:schemeClr val="bg1"/>
                </a:solidFill>
                <a:latin typeface="Raleway"/>
              </a:rPr>
              <a:t>El trabajo crece hasta </a:t>
            </a:r>
            <a:r>
              <a:rPr lang="es-419" sz="2400" b="1" i="1" dirty="0">
                <a:solidFill>
                  <a:schemeClr val="bg1"/>
                </a:solidFill>
                <a:latin typeface="Raleway"/>
              </a:rPr>
              <a:t>llenar el tiempo</a:t>
            </a:r>
            <a:r>
              <a:rPr lang="es-419" sz="2000" b="1" i="1" dirty="0">
                <a:solidFill>
                  <a:schemeClr val="bg1"/>
                </a:solidFill>
                <a:latin typeface="Raleway"/>
              </a:rPr>
              <a:t> de que se </a:t>
            </a:r>
            <a:r>
              <a:rPr lang="es-419" sz="3200" b="1" i="1" dirty="0">
                <a:solidFill>
                  <a:schemeClr val="bg1"/>
                </a:solidFill>
                <a:latin typeface="Raleway"/>
              </a:rPr>
              <a:t>dispone</a:t>
            </a:r>
            <a:r>
              <a:rPr lang="es-419" sz="2000" b="1" i="1" dirty="0">
                <a:solidFill>
                  <a:schemeClr val="bg1"/>
                </a:solidFill>
                <a:latin typeface="Raleway"/>
              </a:rPr>
              <a:t> para su realización.</a:t>
            </a:r>
            <a:endParaRPr lang="es-419" sz="2000" dirty="0">
              <a:solidFill>
                <a:schemeClr val="bg1"/>
              </a:solidFill>
            </a:endParaRPr>
          </a:p>
        </p:txBody>
      </p:sp>
      <p:sp>
        <p:nvSpPr>
          <p:cNvPr id="22" name="Rectangle 21"/>
          <p:cNvSpPr/>
          <p:nvPr/>
        </p:nvSpPr>
        <p:spPr>
          <a:xfrm>
            <a:off x="395536" y="3933056"/>
            <a:ext cx="6459003" cy="2585323"/>
          </a:xfrm>
          <a:prstGeom prst="rect">
            <a:avLst/>
          </a:prstGeom>
        </p:spPr>
        <p:txBody>
          <a:bodyPr wrap="square">
            <a:spAutoFit/>
          </a:bodyPr>
          <a:lstStyle/>
          <a:p>
            <a:r>
              <a:rPr lang="es-419" dirty="0">
                <a:solidFill>
                  <a:schemeClr val="bg1"/>
                </a:solidFill>
              </a:rPr>
              <a:t>Cualquier tarea se inflará hasta que se gaste todo el tiempo disponible. </a:t>
            </a:r>
            <a:endParaRPr lang="es-419" dirty="0" smtClean="0">
              <a:solidFill>
                <a:schemeClr val="bg1"/>
              </a:solidFill>
            </a:endParaRPr>
          </a:p>
          <a:p>
            <a:endParaRPr lang="es-419" dirty="0">
              <a:solidFill>
                <a:schemeClr val="bg1"/>
              </a:solidFill>
            </a:endParaRPr>
          </a:p>
          <a:p>
            <a:r>
              <a:rPr lang="es-419" dirty="0" smtClean="0">
                <a:solidFill>
                  <a:schemeClr val="bg1"/>
                </a:solidFill>
              </a:rPr>
              <a:t>Esa </a:t>
            </a:r>
            <a:r>
              <a:rPr lang="es-419" dirty="0">
                <a:solidFill>
                  <a:schemeClr val="bg1"/>
                </a:solidFill>
              </a:rPr>
              <a:t>es la definición de Ley de Parkinson que se utiliza en el campo del desarrollo personal. </a:t>
            </a:r>
            <a:endParaRPr lang="es-419" dirty="0" smtClean="0">
              <a:solidFill>
                <a:schemeClr val="bg1"/>
              </a:solidFill>
            </a:endParaRPr>
          </a:p>
          <a:p>
            <a:endParaRPr lang="es-419" dirty="0">
              <a:solidFill>
                <a:schemeClr val="bg1"/>
              </a:solidFill>
            </a:endParaRPr>
          </a:p>
          <a:p>
            <a:r>
              <a:rPr lang="es-419" dirty="0" smtClean="0">
                <a:solidFill>
                  <a:schemeClr val="bg1"/>
                </a:solidFill>
              </a:rPr>
              <a:t>En </a:t>
            </a:r>
            <a:r>
              <a:rPr lang="es-419" dirty="0">
                <a:solidFill>
                  <a:schemeClr val="bg1"/>
                </a:solidFill>
              </a:rPr>
              <a:t>otras palabras se conecta con nuestra tendencia a posponer y a complejizar una tarea cuando tenemos más tiempo para hacerlo.</a:t>
            </a:r>
          </a:p>
        </p:txBody>
      </p:sp>
      <p:sp>
        <p:nvSpPr>
          <p:cNvPr id="23" name="Title 1"/>
          <p:cNvSpPr txBox="1">
            <a:spLocks/>
          </p:cNvSpPr>
          <p:nvPr/>
        </p:nvSpPr>
        <p:spPr>
          <a:xfrm>
            <a:off x="360140" y="692696"/>
            <a:ext cx="5959574" cy="1800200"/>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5400" dirty="0" smtClean="0">
                <a:solidFill>
                  <a:schemeClr val="bg1"/>
                </a:solidFill>
              </a:rPr>
              <a:t>LEY DE PARKINSON</a:t>
            </a:r>
            <a:endParaRPr lang="es-419"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(15/</a:t>
            </a:r>
            <a:r>
              <a:rPr lang="en-US" sz="2400" dirty="0">
                <a:solidFill>
                  <a:schemeClr val="bg1"/>
                </a:solidFill>
              </a:rPr>
              <a:t>21</a:t>
            </a:r>
            <a:r>
              <a:rPr lang="en-US" sz="2400" dirty="0" smtClean="0">
                <a:solidFill>
                  <a:schemeClr val="bg1"/>
                </a:solidFill>
              </a:rPr>
              <a:t>)</a:t>
            </a:r>
            <a:endParaRPr lang="es-419" sz="2400" dirty="0">
              <a:solidFill>
                <a:schemeClr val="bg1"/>
              </a:solidFill>
            </a:endParaRPr>
          </a:p>
        </p:txBody>
      </p:sp>
      <p:pic>
        <p:nvPicPr>
          <p:cNvPr id="27" name="Picture 26" descr="https://starteq.net/wp-content/uploads/2019/06/ley14-2-928x102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622"/>
          <a:stretch/>
        </p:blipFill>
        <p:spPr bwMode="auto">
          <a:xfrm>
            <a:off x="6854539" y="0"/>
            <a:ext cx="2269178" cy="2212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9709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B71B2"/>
        </a:solidFill>
        <a:effectLst/>
      </p:bgPr>
    </p:bg>
    <p:spTree>
      <p:nvGrpSpPr>
        <p:cNvPr id="1" name=""/>
        <p:cNvGrpSpPr/>
        <p:nvPr/>
      </p:nvGrpSpPr>
      <p:grpSpPr>
        <a:xfrm>
          <a:off x="0" y="0"/>
          <a:ext cx="0" cy="0"/>
          <a:chOff x="0" y="0"/>
          <a:chExt cx="0" cy="0"/>
        </a:xfrm>
      </p:grpSpPr>
      <p:sp>
        <p:nvSpPr>
          <p:cNvPr id="21" name="Rectangle 20"/>
          <p:cNvSpPr/>
          <p:nvPr/>
        </p:nvSpPr>
        <p:spPr>
          <a:xfrm>
            <a:off x="395536" y="2297046"/>
            <a:ext cx="6912768" cy="1692771"/>
          </a:xfrm>
          <a:prstGeom prst="rect">
            <a:avLst/>
          </a:prstGeom>
        </p:spPr>
        <p:txBody>
          <a:bodyPr wrap="square">
            <a:spAutoFit/>
          </a:bodyPr>
          <a:lstStyle/>
          <a:p>
            <a:r>
              <a:rPr lang="es-419" sz="2000" b="1" i="1" dirty="0">
                <a:solidFill>
                  <a:schemeClr val="bg1"/>
                </a:solidFill>
                <a:latin typeface="Raleway"/>
              </a:rPr>
              <a:t>Las personas </a:t>
            </a:r>
            <a:r>
              <a:rPr lang="es-419" sz="2800" b="1" i="1" dirty="0">
                <a:solidFill>
                  <a:schemeClr val="bg1"/>
                </a:solidFill>
                <a:latin typeface="Raleway"/>
              </a:rPr>
              <a:t>juzgan</a:t>
            </a:r>
            <a:r>
              <a:rPr lang="es-419" sz="2000" b="1" i="1" dirty="0">
                <a:solidFill>
                  <a:schemeClr val="bg1"/>
                </a:solidFill>
                <a:latin typeface="Raleway"/>
              </a:rPr>
              <a:t> una experiencia en gran </a:t>
            </a:r>
            <a:r>
              <a:rPr lang="es-419" sz="2400" b="1" i="1" dirty="0">
                <a:solidFill>
                  <a:schemeClr val="bg1"/>
                </a:solidFill>
                <a:latin typeface="Raleway"/>
              </a:rPr>
              <a:t>parte basándose en cómo se sintieron </a:t>
            </a:r>
            <a:r>
              <a:rPr lang="es-419" sz="2800" b="1" i="1" dirty="0">
                <a:solidFill>
                  <a:schemeClr val="bg1"/>
                </a:solidFill>
                <a:latin typeface="Raleway"/>
              </a:rPr>
              <a:t>en su apogeo y al final</a:t>
            </a:r>
            <a:r>
              <a:rPr lang="es-419" sz="2000" b="1" i="1" dirty="0">
                <a:solidFill>
                  <a:schemeClr val="bg1"/>
                </a:solidFill>
                <a:latin typeface="Raleway"/>
              </a:rPr>
              <a:t>, en lugar de la suma total o el promedio de cada momento de la experiencia.</a:t>
            </a:r>
            <a:endParaRPr lang="es-419" sz="2000" dirty="0">
              <a:solidFill>
                <a:schemeClr val="bg1"/>
              </a:solidFill>
            </a:endParaRPr>
          </a:p>
        </p:txBody>
      </p:sp>
      <p:sp>
        <p:nvSpPr>
          <p:cNvPr id="22" name="Rectangle 21"/>
          <p:cNvSpPr/>
          <p:nvPr/>
        </p:nvSpPr>
        <p:spPr>
          <a:xfrm>
            <a:off x="395536" y="4221088"/>
            <a:ext cx="7056784" cy="2308324"/>
          </a:xfrm>
          <a:prstGeom prst="rect">
            <a:avLst/>
          </a:prstGeom>
        </p:spPr>
        <p:txBody>
          <a:bodyPr wrap="square">
            <a:spAutoFit/>
          </a:bodyPr>
          <a:lstStyle/>
          <a:p>
            <a:r>
              <a:rPr lang="es-419" dirty="0">
                <a:solidFill>
                  <a:schemeClr val="bg1"/>
                </a:solidFill>
              </a:rPr>
              <a:t>Preste mucha atención a los puntos más intensos y los momentos finales (el "final") del viaje del usuario</a:t>
            </a:r>
            <a:r>
              <a:rPr lang="es-419" dirty="0" smtClean="0">
                <a:solidFill>
                  <a:schemeClr val="bg1"/>
                </a:solidFill>
              </a:rPr>
              <a:t>.</a:t>
            </a:r>
          </a:p>
          <a:p>
            <a:endParaRPr lang="es-419" dirty="0">
              <a:solidFill>
                <a:schemeClr val="bg1"/>
              </a:solidFill>
            </a:endParaRPr>
          </a:p>
          <a:p>
            <a:r>
              <a:rPr lang="es-419" dirty="0" smtClean="0">
                <a:solidFill>
                  <a:schemeClr val="bg1"/>
                </a:solidFill>
              </a:rPr>
              <a:t>Identifique </a:t>
            </a:r>
            <a:r>
              <a:rPr lang="es-419" dirty="0">
                <a:solidFill>
                  <a:schemeClr val="bg1"/>
                </a:solidFill>
              </a:rPr>
              <a:t>los momentos en los que su producto es más útil, valioso o entretenido y diseñe para deleitar al usuario final</a:t>
            </a:r>
            <a:r>
              <a:rPr lang="es-419" dirty="0" smtClean="0">
                <a:solidFill>
                  <a:schemeClr val="bg1"/>
                </a:solidFill>
              </a:rPr>
              <a:t>.</a:t>
            </a:r>
          </a:p>
          <a:p>
            <a:endParaRPr lang="es-419" dirty="0">
              <a:solidFill>
                <a:schemeClr val="bg1"/>
              </a:solidFill>
            </a:endParaRPr>
          </a:p>
          <a:p>
            <a:r>
              <a:rPr lang="es-419" dirty="0" smtClean="0">
                <a:solidFill>
                  <a:schemeClr val="bg1"/>
                </a:solidFill>
              </a:rPr>
              <a:t>Recuerde </a:t>
            </a:r>
            <a:r>
              <a:rPr lang="es-419" dirty="0">
                <a:solidFill>
                  <a:schemeClr val="bg1"/>
                </a:solidFill>
              </a:rPr>
              <a:t>que las personas recuerdan las experiencias negativas con más viveza que las positivas.</a:t>
            </a:r>
          </a:p>
        </p:txBody>
      </p:sp>
      <p:sp>
        <p:nvSpPr>
          <p:cNvPr id="23" name="Title 1"/>
          <p:cNvSpPr txBox="1">
            <a:spLocks/>
          </p:cNvSpPr>
          <p:nvPr/>
        </p:nvSpPr>
        <p:spPr>
          <a:xfrm>
            <a:off x="360140" y="692696"/>
            <a:ext cx="5652020" cy="1800200"/>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5400" dirty="0" smtClean="0">
                <a:solidFill>
                  <a:schemeClr val="bg1"/>
                </a:solidFill>
              </a:rPr>
              <a:t>REGLA DE PICO FINAL</a:t>
            </a:r>
            <a:endParaRPr lang="es-419"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(16/</a:t>
            </a:r>
            <a:r>
              <a:rPr lang="en-US" sz="2400" dirty="0">
                <a:solidFill>
                  <a:schemeClr val="bg1"/>
                </a:solidFill>
              </a:rPr>
              <a:t>21</a:t>
            </a:r>
            <a:r>
              <a:rPr lang="en-US" sz="2400" dirty="0" smtClean="0">
                <a:solidFill>
                  <a:schemeClr val="bg1"/>
                </a:solidFill>
              </a:rPr>
              <a:t>)</a:t>
            </a:r>
            <a:endParaRPr lang="es-419" sz="2400" dirty="0">
              <a:solidFill>
                <a:schemeClr val="bg1"/>
              </a:solidFill>
            </a:endParaRPr>
          </a:p>
        </p:txBody>
      </p:sp>
      <p:pic>
        <p:nvPicPr>
          <p:cNvPr id="2" name="Picture 1"/>
          <p:cNvPicPr>
            <a:picLocks noChangeAspect="1"/>
          </p:cNvPicPr>
          <p:nvPr/>
        </p:nvPicPr>
        <p:blipFill>
          <a:blip r:embed="rId2"/>
          <a:stretch>
            <a:fillRect/>
          </a:stretch>
        </p:blipFill>
        <p:spPr>
          <a:xfrm>
            <a:off x="6012160" y="68886"/>
            <a:ext cx="3024336" cy="1996890"/>
          </a:xfrm>
          <a:prstGeom prst="rect">
            <a:avLst/>
          </a:prstGeom>
        </p:spPr>
      </p:pic>
    </p:spTree>
    <p:extLst>
      <p:ext uri="{BB962C8B-B14F-4D97-AF65-F5344CB8AC3E}">
        <p14:creationId xmlns:p14="http://schemas.microsoft.com/office/powerpoint/2010/main" val="23589169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0A948"/>
        </a:solidFill>
        <a:effectLst/>
      </p:bgPr>
    </p:bg>
    <p:spTree>
      <p:nvGrpSpPr>
        <p:cNvPr id="1" name=""/>
        <p:cNvGrpSpPr/>
        <p:nvPr/>
      </p:nvGrpSpPr>
      <p:grpSpPr>
        <a:xfrm>
          <a:off x="0" y="0"/>
          <a:ext cx="0" cy="0"/>
          <a:chOff x="0" y="0"/>
          <a:chExt cx="0" cy="0"/>
        </a:xfrm>
      </p:grpSpPr>
      <p:sp>
        <p:nvSpPr>
          <p:cNvPr id="21" name="Rectangle 20"/>
          <p:cNvSpPr/>
          <p:nvPr/>
        </p:nvSpPr>
        <p:spPr>
          <a:xfrm>
            <a:off x="395536" y="1961398"/>
            <a:ext cx="6192688" cy="954107"/>
          </a:xfrm>
          <a:prstGeom prst="rect">
            <a:avLst/>
          </a:prstGeom>
        </p:spPr>
        <p:txBody>
          <a:bodyPr wrap="square">
            <a:spAutoFit/>
          </a:bodyPr>
          <a:lstStyle/>
          <a:p>
            <a:r>
              <a:rPr lang="es-419" sz="2000" b="1" i="1" dirty="0">
                <a:solidFill>
                  <a:schemeClr val="bg1"/>
                </a:solidFill>
                <a:latin typeface="Raleway"/>
              </a:rPr>
              <a:t>Sea </a:t>
            </a:r>
            <a:r>
              <a:rPr lang="es-419" sz="2800" b="1" i="1" dirty="0">
                <a:solidFill>
                  <a:schemeClr val="bg1"/>
                </a:solidFill>
                <a:latin typeface="Raleway"/>
              </a:rPr>
              <a:t>liberal en lo que acepta </a:t>
            </a:r>
            <a:r>
              <a:rPr lang="es-419" sz="2000" b="1" i="1" dirty="0">
                <a:solidFill>
                  <a:schemeClr val="bg1"/>
                </a:solidFill>
                <a:latin typeface="Raleway"/>
              </a:rPr>
              <a:t>y </a:t>
            </a:r>
            <a:r>
              <a:rPr lang="es-419" sz="2800" b="1" i="1" dirty="0">
                <a:solidFill>
                  <a:schemeClr val="bg1"/>
                </a:solidFill>
                <a:latin typeface="Raleway"/>
              </a:rPr>
              <a:t>conservador</a:t>
            </a:r>
            <a:r>
              <a:rPr lang="es-419" sz="2000" b="1" i="1" dirty="0">
                <a:solidFill>
                  <a:schemeClr val="bg1"/>
                </a:solidFill>
                <a:latin typeface="Raleway"/>
              </a:rPr>
              <a:t> en lo que envía.</a:t>
            </a:r>
            <a:endParaRPr lang="es-419" sz="2000" dirty="0">
              <a:solidFill>
                <a:schemeClr val="bg1"/>
              </a:solidFill>
            </a:endParaRPr>
          </a:p>
        </p:txBody>
      </p:sp>
      <p:sp>
        <p:nvSpPr>
          <p:cNvPr id="22" name="Rectangle 21"/>
          <p:cNvSpPr/>
          <p:nvPr/>
        </p:nvSpPr>
        <p:spPr>
          <a:xfrm>
            <a:off x="395536" y="3573016"/>
            <a:ext cx="5924178" cy="2862322"/>
          </a:xfrm>
          <a:prstGeom prst="rect">
            <a:avLst/>
          </a:prstGeom>
        </p:spPr>
        <p:txBody>
          <a:bodyPr wrap="square">
            <a:spAutoFit/>
          </a:bodyPr>
          <a:lstStyle/>
          <a:p>
            <a:r>
              <a:rPr lang="es-419" dirty="0" smtClean="0">
                <a:solidFill>
                  <a:schemeClr val="bg1"/>
                </a:solidFill>
              </a:rPr>
              <a:t>Ser </a:t>
            </a:r>
            <a:r>
              <a:rPr lang="es-419" dirty="0">
                <a:solidFill>
                  <a:schemeClr val="bg1"/>
                </a:solidFill>
              </a:rPr>
              <a:t>comprensivo, flexible y tolerante con cualquiera de las diversas acciones que el usuario podría realizar o cualquier entrada que pueda proporcionar</a:t>
            </a:r>
            <a:r>
              <a:rPr lang="es-419" dirty="0" smtClean="0">
                <a:solidFill>
                  <a:schemeClr val="bg1"/>
                </a:solidFill>
              </a:rPr>
              <a:t>.</a:t>
            </a:r>
          </a:p>
          <a:p>
            <a:endParaRPr lang="es-419" dirty="0" smtClean="0">
              <a:solidFill>
                <a:schemeClr val="bg1"/>
              </a:solidFill>
            </a:endParaRPr>
          </a:p>
          <a:p>
            <a:r>
              <a:rPr lang="es-419" dirty="0" smtClean="0">
                <a:solidFill>
                  <a:schemeClr val="bg1"/>
                </a:solidFill>
              </a:rPr>
              <a:t>Anticiparse </a:t>
            </a:r>
            <a:r>
              <a:rPr lang="es-419" dirty="0">
                <a:solidFill>
                  <a:schemeClr val="bg1"/>
                </a:solidFill>
              </a:rPr>
              <a:t>prácticamente a cualquier cosa en términos de entrada, acceso y capacidad al tiempo que proporciona una interfaz confiable y accesible</a:t>
            </a:r>
            <a:r>
              <a:rPr lang="es-419" dirty="0" smtClean="0">
                <a:solidFill>
                  <a:schemeClr val="bg1"/>
                </a:solidFill>
              </a:rPr>
              <a:t>.</a:t>
            </a:r>
          </a:p>
          <a:p>
            <a:endParaRPr lang="es-419" dirty="0" smtClean="0">
              <a:solidFill>
                <a:schemeClr val="bg1"/>
              </a:solidFill>
            </a:endParaRPr>
          </a:p>
          <a:p>
            <a:r>
              <a:rPr lang="es-419" dirty="0">
                <a:solidFill>
                  <a:schemeClr val="bg1"/>
                </a:solidFill>
              </a:rPr>
              <a:t>Cuanto más podamos anticipar y planificar en el diseño, más resistente será </a:t>
            </a:r>
            <a:r>
              <a:rPr lang="es-419" dirty="0" smtClean="0">
                <a:solidFill>
                  <a:schemeClr val="bg1"/>
                </a:solidFill>
              </a:rPr>
              <a:t>a </a:t>
            </a:r>
            <a:r>
              <a:rPr lang="es-419" dirty="0">
                <a:solidFill>
                  <a:schemeClr val="bg1"/>
                </a:solidFill>
              </a:rPr>
              <a:t>la entrada variable de los </a:t>
            </a:r>
            <a:r>
              <a:rPr lang="es-419" dirty="0" smtClean="0">
                <a:solidFill>
                  <a:schemeClr val="bg1"/>
                </a:solidFill>
              </a:rPr>
              <a:t>usuarios</a:t>
            </a:r>
            <a:endParaRPr lang="es-419" dirty="0">
              <a:solidFill>
                <a:schemeClr val="bg1"/>
              </a:solidFill>
            </a:endParaRPr>
          </a:p>
        </p:txBody>
      </p:sp>
      <p:sp>
        <p:nvSpPr>
          <p:cNvPr id="23" name="Title 1"/>
          <p:cNvSpPr txBox="1">
            <a:spLocks/>
          </p:cNvSpPr>
          <p:nvPr/>
        </p:nvSpPr>
        <p:spPr>
          <a:xfrm>
            <a:off x="360140" y="692696"/>
            <a:ext cx="5959574" cy="237626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5400" dirty="0" smtClean="0">
                <a:solidFill>
                  <a:schemeClr val="bg1"/>
                </a:solidFill>
              </a:rPr>
              <a:t>LEY DE POSTEL</a:t>
            </a:r>
            <a:endParaRPr lang="es-419"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(17/</a:t>
            </a:r>
            <a:r>
              <a:rPr lang="en-US" sz="2400" dirty="0">
                <a:solidFill>
                  <a:schemeClr val="bg1"/>
                </a:solidFill>
              </a:rPr>
              <a:t>21</a:t>
            </a:r>
            <a:r>
              <a:rPr lang="en-US" sz="2400" dirty="0" smtClean="0">
                <a:solidFill>
                  <a:schemeClr val="bg1"/>
                </a:solidFill>
              </a:rPr>
              <a:t>)</a:t>
            </a:r>
            <a:endParaRPr lang="es-419" sz="2400" dirty="0">
              <a:solidFill>
                <a:schemeClr val="bg1"/>
              </a:solidFill>
            </a:endParaRPr>
          </a:p>
        </p:txBody>
      </p:sp>
      <p:pic>
        <p:nvPicPr>
          <p:cNvPr id="29" name="Picture 28" descr="https://starteq.net/wp-content/uploads/2019/06/ley15-2-925x102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6" y="274811"/>
            <a:ext cx="1927287" cy="213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1639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B669BA"/>
        </a:solidFill>
        <a:effectLst/>
      </p:bgPr>
    </p:bg>
    <p:spTree>
      <p:nvGrpSpPr>
        <p:cNvPr id="1" name=""/>
        <p:cNvGrpSpPr/>
        <p:nvPr/>
      </p:nvGrpSpPr>
      <p:grpSpPr>
        <a:xfrm>
          <a:off x="0" y="0"/>
          <a:ext cx="0" cy="0"/>
          <a:chOff x="0" y="0"/>
          <a:chExt cx="0" cy="0"/>
        </a:xfrm>
      </p:grpSpPr>
      <p:sp>
        <p:nvSpPr>
          <p:cNvPr id="21" name="Rectangle 20"/>
          <p:cNvSpPr/>
          <p:nvPr/>
        </p:nvSpPr>
        <p:spPr>
          <a:xfrm>
            <a:off x="395536" y="2482642"/>
            <a:ext cx="5924178" cy="1261884"/>
          </a:xfrm>
          <a:prstGeom prst="rect">
            <a:avLst/>
          </a:prstGeom>
        </p:spPr>
        <p:txBody>
          <a:bodyPr wrap="square">
            <a:spAutoFit/>
          </a:bodyPr>
          <a:lstStyle/>
          <a:p>
            <a:r>
              <a:rPr lang="es-419" sz="2000" b="1" i="1" dirty="0">
                <a:solidFill>
                  <a:schemeClr val="bg1"/>
                </a:solidFill>
                <a:latin typeface="Raleway"/>
              </a:rPr>
              <a:t>Los usuarios </a:t>
            </a:r>
            <a:r>
              <a:rPr lang="es-419" sz="2000" b="1" i="1" dirty="0" smtClean="0">
                <a:solidFill>
                  <a:schemeClr val="bg1"/>
                </a:solidFill>
                <a:latin typeface="Raleway"/>
              </a:rPr>
              <a:t>tienden a </a:t>
            </a:r>
            <a:r>
              <a:rPr lang="es-419" sz="2800" b="1" i="1" dirty="0" smtClean="0">
                <a:solidFill>
                  <a:schemeClr val="bg1"/>
                </a:solidFill>
                <a:latin typeface="Raleway"/>
              </a:rPr>
              <a:t>recordar </a:t>
            </a:r>
            <a:r>
              <a:rPr lang="es-419" sz="2800" b="1" i="1" dirty="0">
                <a:solidFill>
                  <a:schemeClr val="bg1"/>
                </a:solidFill>
                <a:latin typeface="Raleway"/>
              </a:rPr>
              <a:t>mejor </a:t>
            </a:r>
            <a:r>
              <a:rPr lang="es-419" sz="2000" b="1" i="1" dirty="0">
                <a:solidFill>
                  <a:schemeClr val="bg1"/>
                </a:solidFill>
                <a:latin typeface="Raleway"/>
              </a:rPr>
              <a:t>los </a:t>
            </a:r>
            <a:r>
              <a:rPr lang="es-419" sz="2800" b="1" i="1" dirty="0">
                <a:solidFill>
                  <a:schemeClr val="bg1"/>
                </a:solidFill>
                <a:latin typeface="Raleway"/>
              </a:rPr>
              <a:t>primeros y </a:t>
            </a:r>
            <a:r>
              <a:rPr lang="es-419" sz="2800" b="1" i="1" dirty="0" smtClean="0">
                <a:solidFill>
                  <a:schemeClr val="bg1"/>
                </a:solidFill>
                <a:latin typeface="Raleway"/>
              </a:rPr>
              <a:t>los últimos </a:t>
            </a:r>
            <a:r>
              <a:rPr lang="es-419" sz="2000" b="1" i="1" dirty="0">
                <a:solidFill>
                  <a:schemeClr val="bg1"/>
                </a:solidFill>
                <a:latin typeface="Raleway"/>
              </a:rPr>
              <a:t>elementos de una serie</a:t>
            </a:r>
            <a:r>
              <a:rPr lang="es-419" sz="2000" b="1" i="1" dirty="0" smtClean="0">
                <a:solidFill>
                  <a:schemeClr val="bg1"/>
                </a:solidFill>
                <a:latin typeface="Raleway"/>
              </a:rPr>
              <a:t>.</a:t>
            </a:r>
            <a:endParaRPr lang="es-419" sz="2000" dirty="0">
              <a:solidFill>
                <a:schemeClr val="bg1"/>
              </a:solidFill>
            </a:endParaRPr>
          </a:p>
        </p:txBody>
      </p:sp>
      <p:sp>
        <p:nvSpPr>
          <p:cNvPr id="22" name="Rectangle 21"/>
          <p:cNvSpPr/>
          <p:nvPr/>
        </p:nvSpPr>
        <p:spPr>
          <a:xfrm>
            <a:off x="395536" y="4103404"/>
            <a:ext cx="5400600" cy="2308324"/>
          </a:xfrm>
          <a:prstGeom prst="rect">
            <a:avLst/>
          </a:prstGeom>
        </p:spPr>
        <p:txBody>
          <a:bodyPr wrap="square">
            <a:spAutoFit/>
          </a:bodyPr>
          <a:lstStyle/>
          <a:p>
            <a:r>
              <a:rPr lang="es-419" dirty="0">
                <a:solidFill>
                  <a:schemeClr val="bg1"/>
                </a:solidFill>
              </a:rPr>
              <a:t>Colocar los elementos menos importantes en el medio de las listas puede ser útil porque estos elementos tienden a almacenarse con menos frecuencia en la memoria de trabajo y a largo plazo</a:t>
            </a:r>
            <a:r>
              <a:rPr lang="es-419" dirty="0" smtClean="0">
                <a:solidFill>
                  <a:schemeClr val="bg1"/>
                </a:solidFill>
              </a:rPr>
              <a:t>.</a:t>
            </a:r>
          </a:p>
          <a:p>
            <a:endParaRPr lang="es-419" dirty="0">
              <a:solidFill>
                <a:schemeClr val="bg1"/>
              </a:solidFill>
            </a:endParaRPr>
          </a:p>
          <a:p>
            <a:r>
              <a:rPr lang="es-419" dirty="0" smtClean="0">
                <a:solidFill>
                  <a:schemeClr val="bg1"/>
                </a:solidFill>
              </a:rPr>
              <a:t>Las acciones </a:t>
            </a:r>
            <a:r>
              <a:rPr lang="es-419" dirty="0">
                <a:solidFill>
                  <a:schemeClr val="bg1"/>
                </a:solidFill>
              </a:rPr>
              <a:t>clave </a:t>
            </a:r>
            <a:r>
              <a:rPr lang="es-419" dirty="0" smtClean="0">
                <a:solidFill>
                  <a:schemeClr val="bg1"/>
                </a:solidFill>
              </a:rPr>
              <a:t>deberían estar en </a:t>
            </a:r>
            <a:r>
              <a:rPr lang="es-419" dirty="0">
                <a:solidFill>
                  <a:schemeClr val="bg1"/>
                </a:solidFill>
              </a:rPr>
              <a:t>el extremo izquierdo y derecho </a:t>
            </a:r>
            <a:r>
              <a:rPr lang="es-419" dirty="0" smtClean="0">
                <a:solidFill>
                  <a:schemeClr val="bg1"/>
                </a:solidFill>
              </a:rPr>
              <a:t>puede </a:t>
            </a:r>
            <a:r>
              <a:rPr lang="es-419" dirty="0">
                <a:solidFill>
                  <a:schemeClr val="bg1"/>
                </a:solidFill>
              </a:rPr>
              <a:t>aumentar la memorización.</a:t>
            </a:r>
          </a:p>
        </p:txBody>
      </p:sp>
      <p:sp>
        <p:nvSpPr>
          <p:cNvPr id="23" name="Title 1"/>
          <p:cNvSpPr>
            <a:spLocks noGrp="1"/>
          </p:cNvSpPr>
          <p:nvPr>
            <p:ph type="title"/>
          </p:nvPr>
        </p:nvSpPr>
        <p:spPr>
          <a:xfrm>
            <a:off x="360140" y="692696"/>
            <a:ext cx="5959574" cy="1728192"/>
          </a:xfrm>
        </p:spPr>
        <p:txBody>
          <a:bodyPr anchor="t">
            <a:noAutofit/>
          </a:bodyPr>
          <a:lstStyle/>
          <a:p>
            <a:r>
              <a:rPr lang="en-US" sz="5400" dirty="0" smtClean="0">
                <a:solidFill>
                  <a:schemeClr val="bg1"/>
                </a:solidFill>
              </a:rPr>
              <a:t>EFECTO DE POSICIÓN SERIAL</a:t>
            </a:r>
            <a:endParaRPr lang="en-US"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(18/</a:t>
            </a:r>
            <a:r>
              <a:rPr lang="en-US" sz="2400" dirty="0">
                <a:solidFill>
                  <a:schemeClr val="bg1"/>
                </a:solidFill>
              </a:rPr>
              <a:t>21</a:t>
            </a:r>
            <a:r>
              <a:rPr lang="en-US" sz="2400" dirty="0" smtClean="0">
                <a:solidFill>
                  <a:schemeClr val="bg1"/>
                </a:solidFill>
              </a:rPr>
              <a:t>)</a:t>
            </a:r>
            <a:endParaRPr lang="es-419" sz="2400" dirty="0">
              <a:solidFill>
                <a:schemeClr val="bg1"/>
              </a:solidFill>
            </a:endParaRPr>
          </a:p>
        </p:txBody>
      </p:sp>
      <p:pic>
        <p:nvPicPr>
          <p:cNvPr id="30" name="Picture 30" descr="https://starteq.net/wp-content/uploads/2019/06/2-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7702" y="285212"/>
            <a:ext cx="1896018" cy="163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76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7300" y="14312"/>
            <a:ext cx="7563172" cy="1325563"/>
          </a:xfrm>
        </p:spPr>
        <p:txBody>
          <a:bodyPr>
            <a:normAutofit/>
          </a:bodyPr>
          <a:lstStyle/>
          <a:p>
            <a:pPr algn="r"/>
            <a:r>
              <a:rPr lang="en-US" sz="4400" b="1" dirty="0" smtClean="0">
                <a:solidFill>
                  <a:schemeClr val="bg1"/>
                </a:solidFill>
              </a:rPr>
              <a:t>ANÁLISIS HEURÍSTICO</a:t>
            </a:r>
            <a:endParaRPr lang="es-AR" sz="4400" b="1" dirty="0">
              <a:solidFill>
                <a:schemeClr val="bg1"/>
              </a:solidFill>
            </a:endParaRPr>
          </a:p>
        </p:txBody>
      </p:sp>
      <p:sp>
        <p:nvSpPr>
          <p:cNvPr id="3" name="Content Placeholder 2"/>
          <p:cNvSpPr>
            <a:spLocks noGrp="1"/>
          </p:cNvSpPr>
          <p:nvPr>
            <p:ph idx="1"/>
          </p:nvPr>
        </p:nvSpPr>
        <p:spPr>
          <a:xfrm>
            <a:off x="467544" y="1339875"/>
            <a:ext cx="8352928" cy="5206420"/>
          </a:xfrm>
        </p:spPr>
        <p:txBody>
          <a:bodyPr>
            <a:normAutofit lnSpcReduction="10000"/>
          </a:bodyPr>
          <a:lstStyle/>
          <a:p>
            <a:r>
              <a:rPr lang="es-AR" sz="3200" dirty="0">
                <a:solidFill>
                  <a:schemeClr val="accent2">
                    <a:lumMod val="20000"/>
                    <a:lumOff val="80000"/>
                  </a:schemeClr>
                </a:solidFill>
              </a:rPr>
              <a:t>Un Análisis Heurístico, o </a:t>
            </a:r>
            <a:r>
              <a:rPr lang="es-AR" sz="3200" b="1" dirty="0">
                <a:solidFill>
                  <a:schemeClr val="accent2">
                    <a:lumMod val="20000"/>
                    <a:lumOff val="80000"/>
                  </a:schemeClr>
                </a:solidFill>
              </a:rPr>
              <a:t>Evaluación Heurística</a:t>
            </a:r>
            <a:r>
              <a:rPr lang="es-AR" sz="3200" dirty="0">
                <a:solidFill>
                  <a:schemeClr val="accent2">
                    <a:lumMod val="20000"/>
                    <a:lumOff val="80000"/>
                  </a:schemeClr>
                </a:solidFill>
              </a:rPr>
              <a:t>, es una de las formas </a:t>
            </a:r>
            <a:r>
              <a:rPr lang="es-AR" sz="4000" b="1" dirty="0">
                <a:solidFill>
                  <a:schemeClr val="bg1"/>
                </a:solidFill>
              </a:rPr>
              <a:t>más baratas y rápidas</a:t>
            </a:r>
            <a:r>
              <a:rPr lang="es-AR" sz="3600" dirty="0">
                <a:solidFill>
                  <a:schemeClr val="bg1"/>
                </a:solidFill>
              </a:rPr>
              <a:t> </a:t>
            </a:r>
            <a:r>
              <a:rPr lang="es-AR" sz="4000" b="1" dirty="0">
                <a:solidFill>
                  <a:schemeClr val="bg1"/>
                </a:solidFill>
              </a:rPr>
              <a:t>de encontrar errores </a:t>
            </a:r>
            <a:r>
              <a:rPr lang="es-AR" sz="3200" dirty="0">
                <a:solidFill>
                  <a:schemeClr val="accent2">
                    <a:lumMod val="20000"/>
                    <a:lumOff val="80000"/>
                  </a:schemeClr>
                </a:solidFill>
              </a:rPr>
              <a:t>de usabilidad </a:t>
            </a:r>
            <a:r>
              <a:rPr lang="es-AR" sz="3200" dirty="0" smtClean="0">
                <a:solidFill>
                  <a:schemeClr val="accent2">
                    <a:lumMod val="20000"/>
                    <a:lumOff val="80000"/>
                  </a:schemeClr>
                </a:solidFill>
              </a:rPr>
              <a:t>en sistemas </a:t>
            </a:r>
            <a:r>
              <a:rPr lang="es-AR" sz="3200" dirty="0">
                <a:solidFill>
                  <a:schemeClr val="accent2">
                    <a:lumMod val="20000"/>
                    <a:lumOff val="80000"/>
                  </a:schemeClr>
                </a:solidFill>
              </a:rPr>
              <a:t>que </a:t>
            </a:r>
            <a:r>
              <a:rPr lang="es-AR" sz="3200" dirty="0" smtClean="0">
                <a:solidFill>
                  <a:schemeClr val="accent2">
                    <a:lumMod val="20000"/>
                    <a:lumOff val="80000"/>
                  </a:schemeClr>
                </a:solidFill>
              </a:rPr>
              <a:t>interactúan </a:t>
            </a:r>
            <a:r>
              <a:rPr lang="es-AR" sz="3200" dirty="0">
                <a:solidFill>
                  <a:schemeClr val="accent2">
                    <a:lumMod val="20000"/>
                    <a:lumOff val="80000"/>
                  </a:schemeClr>
                </a:solidFill>
              </a:rPr>
              <a:t>con un </a:t>
            </a:r>
            <a:r>
              <a:rPr lang="es-AR" sz="3200" dirty="0" smtClean="0">
                <a:solidFill>
                  <a:schemeClr val="accent2">
                    <a:lumMod val="20000"/>
                    <a:lumOff val="80000"/>
                  </a:schemeClr>
                </a:solidFill>
              </a:rPr>
              <a:t>usuarios</a:t>
            </a:r>
            <a:r>
              <a:rPr lang="es-AR" sz="3200" dirty="0" smtClean="0">
                <a:solidFill>
                  <a:schemeClr val="bg1"/>
                </a:solidFill>
              </a:rPr>
              <a:t>.</a:t>
            </a:r>
          </a:p>
          <a:p>
            <a:pPr marL="0" indent="0">
              <a:buNone/>
            </a:pPr>
            <a:r>
              <a:rPr lang="es-AR" sz="3200" dirty="0" smtClean="0">
                <a:solidFill>
                  <a:schemeClr val="bg1"/>
                </a:solidFill>
              </a:rPr>
              <a:t> </a:t>
            </a:r>
          </a:p>
          <a:p>
            <a:r>
              <a:rPr lang="es-AR" sz="3200" dirty="0" smtClean="0">
                <a:solidFill>
                  <a:schemeClr val="bg1"/>
                </a:solidFill>
              </a:rPr>
              <a:t>Se </a:t>
            </a:r>
            <a:r>
              <a:rPr lang="es-AR" sz="3200" dirty="0">
                <a:solidFill>
                  <a:schemeClr val="bg1"/>
                </a:solidFill>
              </a:rPr>
              <a:t>refiere a una </a:t>
            </a:r>
            <a:r>
              <a:rPr lang="es-AR" sz="4000" b="1" dirty="0">
                <a:solidFill>
                  <a:schemeClr val="bg1"/>
                </a:solidFill>
              </a:rPr>
              <a:t>serie de </a:t>
            </a:r>
            <a:r>
              <a:rPr lang="es-AR" sz="4000" b="1" dirty="0" smtClean="0">
                <a:solidFill>
                  <a:schemeClr val="bg1"/>
                </a:solidFill>
              </a:rPr>
              <a:t>principios heurísticos</a:t>
            </a:r>
            <a:r>
              <a:rPr lang="es-AR" sz="3200" dirty="0" smtClean="0">
                <a:solidFill>
                  <a:schemeClr val="bg1"/>
                </a:solidFill>
              </a:rPr>
              <a:t>, usados por un evaluador experimentado, para </a:t>
            </a:r>
            <a:r>
              <a:rPr lang="es-AR" sz="4000" b="1" dirty="0" smtClean="0">
                <a:solidFill>
                  <a:schemeClr val="bg1"/>
                </a:solidFill>
              </a:rPr>
              <a:t>hallar problemas de usabilidad</a:t>
            </a:r>
            <a:r>
              <a:rPr lang="es-AR" sz="3200" dirty="0" smtClean="0">
                <a:solidFill>
                  <a:schemeClr val="bg1"/>
                </a:solidFill>
              </a:rPr>
              <a:t>.</a:t>
            </a:r>
            <a:endParaRPr lang="es-AR" sz="3200" dirty="0">
              <a:solidFill>
                <a:schemeClr val="bg1"/>
              </a:solidFill>
            </a:endParaRPr>
          </a:p>
        </p:txBody>
      </p:sp>
    </p:spTree>
    <p:extLst>
      <p:ext uri="{BB962C8B-B14F-4D97-AF65-F5344CB8AC3E}">
        <p14:creationId xmlns:p14="http://schemas.microsoft.com/office/powerpoint/2010/main" val="82503111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71C8B6"/>
        </a:solidFill>
        <a:effectLst/>
      </p:bgPr>
    </p:bg>
    <p:spTree>
      <p:nvGrpSpPr>
        <p:cNvPr id="1" name=""/>
        <p:cNvGrpSpPr/>
        <p:nvPr/>
      </p:nvGrpSpPr>
      <p:grpSpPr>
        <a:xfrm>
          <a:off x="0" y="0"/>
          <a:ext cx="0" cy="0"/>
          <a:chOff x="0" y="0"/>
          <a:chExt cx="0" cy="0"/>
        </a:xfrm>
      </p:grpSpPr>
      <p:sp>
        <p:nvSpPr>
          <p:cNvPr id="21" name="Rectangle 20"/>
          <p:cNvSpPr/>
          <p:nvPr/>
        </p:nvSpPr>
        <p:spPr>
          <a:xfrm>
            <a:off x="360140" y="1760558"/>
            <a:ext cx="5924178" cy="2000548"/>
          </a:xfrm>
          <a:prstGeom prst="rect">
            <a:avLst/>
          </a:prstGeom>
        </p:spPr>
        <p:txBody>
          <a:bodyPr wrap="square">
            <a:spAutoFit/>
          </a:bodyPr>
          <a:lstStyle/>
          <a:p>
            <a:r>
              <a:rPr lang="es-419" sz="2000" b="1" i="1" dirty="0" smtClean="0">
                <a:solidFill>
                  <a:schemeClr val="bg1"/>
                </a:solidFill>
                <a:latin typeface="Raleway"/>
              </a:rPr>
              <a:t>También conocida </a:t>
            </a:r>
            <a:r>
              <a:rPr lang="es-419" sz="2000" b="1" i="1" dirty="0">
                <a:solidFill>
                  <a:schemeClr val="bg1"/>
                </a:solidFill>
                <a:latin typeface="Raleway"/>
              </a:rPr>
              <a:t>como La Ley de Conservación de la Complejidad, establece que </a:t>
            </a:r>
            <a:r>
              <a:rPr lang="es-419" sz="2800" b="1" i="1" dirty="0">
                <a:solidFill>
                  <a:schemeClr val="bg1"/>
                </a:solidFill>
                <a:latin typeface="Raleway"/>
              </a:rPr>
              <a:t>para cualquier sistema </a:t>
            </a:r>
            <a:r>
              <a:rPr lang="es-419" sz="2000" b="1" i="1" dirty="0">
                <a:solidFill>
                  <a:schemeClr val="bg1"/>
                </a:solidFill>
                <a:latin typeface="Raleway"/>
              </a:rPr>
              <a:t>existe una cierta </a:t>
            </a:r>
            <a:r>
              <a:rPr lang="es-419" sz="2800" b="1" i="1" dirty="0">
                <a:solidFill>
                  <a:schemeClr val="bg1"/>
                </a:solidFill>
                <a:latin typeface="Raleway"/>
              </a:rPr>
              <a:t>complejidad</a:t>
            </a:r>
            <a:r>
              <a:rPr lang="es-419" sz="2000" b="1" i="1" dirty="0">
                <a:solidFill>
                  <a:schemeClr val="bg1"/>
                </a:solidFill>
                <a:latin typeface="Raleway"/>
              </a:rPr>
              <a:t> </a:t>
            </a:r>
            <a:r>
              <a:rPr lang="es-419" sz="2800" b="1" i="1" dirty="0">
                <a:solidFill>
                  <a:schemeClr val="bg1"/>
                </a:solidFill>
                <a:latin typeface="Raleway"/>
              </a:rPr>
              <a:t>que</a:t>
            </a:r>
            <a:r>
              <a:rPr lang="es-419" sz="2000" b="1" i="1" dirty="0">
                <a:solidFill>
                  <a:schemeClr val="bg1"/>
                </a:solidFill>
                <a:latin typeface="Raleway"/>
              </a:rPr>
              <a:t> </a:t>
            </a:r>
            <a:r>
              <a:rPr lang="es-419" sz="2800" b="1" i="1" dirty="0">
                <a:solidFill>
                  <a:schemeClr val="bg1"/>
                </a:solidFill>
                <a:latin typeface="Raleway"/>
              </a:rPr>
              <a:t>no se puede reducir.</a:t>
            </a:r>
            <a:endParaRPr lang="es-419" sz="2000" dirty="0">
              <a:solidFill>
                <a:schemeClr val="bg1"/>
              </a:solidFill>
            </a:endParaRPr>
          </a:p>
        </p:txBody>
      </p:sp>
      <p:sp>
        <p:nvSpPr>
          <p:cNvPr id="22" name="Rectangle 21"/>
          <p:cNvSpPr/>
          <p:nvPr/>
        </p:nvSpPr>
        <p:spPr>
          <a:xfrm>
            <a:off x="395536" y="4103404"/>
            <a:ext cx="6912768" cy="2585323"/>
          </a:xfrm>
          <a:prstGeom prst="rect">
            <a:avLst/>
          </a:prstGeom>
        </p:spPr>
        <p:txBody>
          <a:bodyPr wrap="square">
            <a:spAutoFit/>
          </a:bodyPr>
          <a:lstStyle/>
          <a:p>
            <a:r>
              <a:rPr lang="es-419" dirty="0">
                <a:solidFill>
                  <a:schemeClr val="bg1"/>
                </a:solidFill>
              </a:rPr>
              <a:t>Todos los procesos tienen un núcleo de complejidad que no se puede </a:t>
            </a:r>
            <a:r>
              <a:rPr lang="es-419" dirty="0" smtClean="0">
                <a:solidFill>
                  <a:schemeClr val="bg1"/>
                </a:solidFill>
              </a:rPr>
              <a:t>cambiar </a:t>
            </a:r>
            <a:r>
              <a:rPr lang="es-419" dirty="0">
                <a:solidFill>
                  <a:schemeClr val="bg1"/>
                </a:solidFill>
              </a:rPr>
              <a:t>y, por lo tanto, debe ser asumido por el sistema o el usuario</a:t>
            </a:r>
            <a:r>
              <a:rPr lang="es-419" dirty="0" smtClean="0">
                <a:solidFill>
                  <a:schemeClr val="bg1"/>
                </a:solidFill>
              </a:rPr>
              <a:t>.</a:t>
            </a:r>
          </a:p>
          <a:p>
            <a:endParaRPr lang="es-419" dirty="0">
              <a:solidFill>
                <a:schemeClr val="bg1"/>
              </a:solidFill>
            </a:endParaRPr>
          </a:p>
          <a:p>
            <a:r>
              <a:rPr lang="es-419" dirty="0" smtClean="0">
                <a:solidFill>
                  <a:schemeClr val="bg1"/>
                </a:solidFill>
              </a:rPr>
              <a:t>Asegurarse </a:t>
            </a:r>
            <a:r>
              <a:rPr lang="es-419" dirty="0">
                <a:solidFill>
                  <a:schemeClr val="bg1"/>
                </a:solidFill>
              </a:rPr>
              <a:t>de que se elimine la mayor cantidad posible de la carga de los usuarios al lidiar con la complejidad inherente durante el diseño y el desarrollo</a:t>
            </a:r>
            <a:r>
              <a:rPr lang="es-419" dirty="0" smtClean="0">
                <a:solidFill>
                  <a:schemeClr val="bg1"/>
                </a:solidFill>
              </a:rPr>
              <a:t>.</a:t>
            </a:r>
          </a:p>
          <a:p>
            <a:endParaRPr lang="es-419" dirty="0">
              <a:solidFill>
                <a:schemeClr val="bg1"/>
              </a:solidFill>
            </a:endParaRPr>
          </a:p>
          <a:p>
            <a:r>
              <a:rPr lang="es-419" dirty="0" smtClean="0">
                <a:solidFill>
                  <a:schemeClr val="bg1"/>
                </a:solidFill>
              </a:rPr>
              <a:t>Tener </a:t>
            </a:r>
            <a:r>
              <a:rPr lang="es-419" dirty="0">
                <a:solidFill>
                  <a:schemeClr val="bg1"/>
                </a:solidFill>
              </a:rPr>
              <a:t>cuidado de no simplificar las interfaces hasta el punto de la abstracción.</a:t>
            </a:r>
          </a:p>
        </p:txBody>
      </p:sp>
      <p:sp>
        <p:nvSpPr>
          <p:cNvPr id="23" name="Title 1"/>
          <p:cNvSpPr>
            <a:spLocks noGrp="1"/>
          </p:cNvSpPr>
          <p:nvPr>
            <p:ph type="title"/>
          </p:nvPr>
        </p:nvSpPr>
        <p:spPr>
          <a:xfrm>
            <a:off x="360140" y="692696"/>
            <a:ext cx="5959574" cy="825841"/>
          </a:xfrm>
        </p:spPr>
        <p:txBody>
          <a:bodyPr anchor="t">
            <a:noAutofit/>
          </a:bodyPr>
          <a:lstStyle/>
          <a:p>
            <a:r>
              <a:rPr lang="en-US" sz="5400" dirty="0" smtClean="0">
                <a:solidFill>
                  <a:schemeClr val="bg1"/>
                </a:solidFill>
              </a:rPr>
              <a:t>LEY DE TESLER</a:t>
            </a:r>
            <a:endParaRPr lang="en-US"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(19/</a:t>
            </a:r>
            <a:r>
              <a:rPr lang="en-US" sz="2400" dirty="0">
                <a:solidFill>
                  <a:schemeClr val="bg1"/>
                </a:solidFill>
              </a:rPr>
              <a:t>21</a:t>
            </a:r>
            <a:r>
              <a:rPr lang="en-US" sz="2400" dirty="0" smtClean="0">
                <a:solidFill>
                  <a:schemeClr val="bg1"/>
                </a:solidFill>
              </a:rPr>
              <a:t>)</a:t>
            </a:r>
            <a:endParaRPr lang="es-419" sz="2400" dirty="0">
              <a:solidFill>
                <a:schemeClr val="bg1"/>
              </a:solidFill>
            </a:endParaRPr>
          </a:p>
        </p:txBody>
      </p:sp>
      <p:pic>
        <p:nvPicPr>
          <p:cNvPr id="7" name="Picture 32" descr="https://starteq.net/wp-content/uploads/2019/06/%C3%ADndic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298" y="17578"/>
            <a:ext cx="2898285" cy="225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417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74A578"/>
        </a:solidFill>
        <a:effectLst/>
      </p:bgPr>
    </p:bg>
    <p:spTree>
      <p:nvGrpSpPr>
        <p:cNvPr id="1" name=""/>
        <p:cNvGrpSpPr/>
        <p:nvPr/>
      </p:nvGrpSpPr>
      <p:grpSpPr>
        <a:xfrm>
          <a:off x="0" y="0"/>
          <a:ext cx="0" cy="0"/>
          <a:chOff x="0" y="0"/>
          <a:chExt cx="0" cy="0"/>
        </a:xfrm>
      </p:grpSpPr>
      <p:sp>
        <p:nvSpPr>
          <p:cNvPr id="21" name="Rectangle 20"/>
          <p:cNvSpPr/>
          <p:nvPr/>
        </p:nvSpPr>
        <p:spPr>
          <a:xfrm>
            <a:off x="395536" y="2420888"/>
            <a:ext cx="5924178" cy="2123658"/>
          </a:xfrm>
          <a:prstGeom prst="rect">
            <a:avLst/>
          </a:prstGeom>
        </p:spPr>
        <p:txBody>
          <a:bodyPr wrap="square">
            <a:spAutoFit/>
          </a:bodyPr>
          <a:lstStyle/>
          <a:p>
            <a:r>
              <a:rPr lang="es-419" sz="2000" b="1" i="1" dirty="0">
                <a:solidFill>
                  <a:schemeClr val="bg1"/>
                </a:solidFill>
                <a:latin typeface="Raleway"/>
              </a:rPr>
              <a:t>También conocido como El efecto de aislamiento, predice que </a:t>
            </a:r>
            <a:r>
              <a:rPr lang="es-419" sz="2800" b="1" i="1" dirty="0">
                <a:solidFill>
                  <a:schemeClr val="bg1"/>
                </a:solidFill>
                <a:latin typeface="Raleway"/>
              </a:rPr>
              <a:t>cuando hay varios objetos similares</a:t>
            </a:r>
            <a:r>
              <a:rPr lang="es-419" sz="2000" b="1" i="1" dirty="0">
                <a:solidFill>
                  <a:schemeClr val="bg1"/>
                </a:solidFill>
                <a:latin typeface="Raleway"/>
              </a:rPr>
              <a:t> presentes, es más probable que se </a:t>
            </a:r>
            <a:r>
              <a:rPr lang="es-419" sz="2800" b="1" i="1" dirty="0">
                <a:solidFill>
                  <a:schemeClr val="bg1"/>
                </a:solidFill>
                <a:latin typeface="Raleway"/>
              </a:rPr>
              <a:t>recuerde</a:t>
            </a:r>
            <a:r>
              <a:rPr lang="es-419" sz="2000" b="1" i="1" dirty="0">
                <a:solidFill>
                  <a:schemeClr val="bg1"/>
                </a:solidFill>
                <a:latin typeface="Raleway"/>
              </a:rPr>
              <a:t> el que </a:t>
            </a:r>
            <a:r>
              <a:rPr lang="es-419" sz="2800" b="1" i="1" dirty="0">
                <a:solidFill>
                  <a:schemeClr val="bg1"/>
                </a:solidFill>
                <a:latin typeface="Raleway"/>
              </a:rPr>
              <a:t>difiere del resto.</a:t>
            </a:r>
            <a:endParaRPr lang="es-419" sz="2800" dirty="0">
              <a:solidFill>
                <a:schemeClr val="bg1"/>
              </a:solidFill>
            </a:endParaRPr>
          </a:p>
        </p:txBody>
      </p:sp>
      <p:sp>
        <p:nvSpPr>
          <p:cNvPr id="22" name="Rectangle 21"/>
          <p:cNvSpPr/>
          <p:nvPr/>
        </p:nvSpPr>
        <p:spPr>
          <a:xfrm>
            <a:off x="395536" y="4708455"/>
            <a:ext cx="5400600" cy="2031325"/>
          </a:xfrm>
          <a:prstGeom prst="rect">
            <a:avLst/>
          </a:prstGeom>
        </p:spPr>
        <p:txBody>
          <a:bodyPr wrap="square">
            <a:spAutoFit/>
          </a:bodyPr>
          <a:lstStyle/>
          <a:p>
            <a:r>
              <a:rPr lang="es-419" dirty="0">
                <a:solidFill>
                  <a:schemeClr val="bg1"/>
                </a:solidFill>
              </a:rPr>
              <a:t>Haga que la información importante o las acciones clave sean visualmente distintivas</a:t>
            </a:r>
            <a:r>
              <a:rPr lang="es-419" dirty="0" smtClean="0">
                <a:solidFill>
                  <a:schemeClr val="bg1"/>
                </a:solidFill>
              </a:rPr>
              <a:t>.</a:t>
            </a:r>
          </a:p>
          <a:p>
            <a:endParaRPr lang="en-US" dirty="0">
              <a:solidFill>
                <a:schemeClr val="bg1"/>
              </a:solidFill>
            </a:endParaRPr>
          </a:p>
          <a:p>
            <a:r>
              <a:rPr lang="es-419" dirty="0">
                <a:solidFill>
                  <a:schemeClr val="bg1"/>
                </a:solidFill>
              </a:rPr>
              <a:t>Use la moderación al poner énfasis en los elementos visuales para evitar que compitan entre sí y para asegurarse de que los elementos destacados no se identifiquen por error como anuncios.</a:t>
            </a:r>
          </a:p>
        </p:txBody>
      </p:sp>
      <p:sp>
        <p:nvSpPr>
          <p:cNvPr id="23" name="Title 1"/>
          <p:cNvSpPr>
            <a:spLocks noGrp="1"/>
          </p:cNvSpPr>
          <p:nvPr>
            <p:ph type="title"/>
          </p:nvPr>
        </p:nvSpPr>
        <p:spPr>
          <a:xfrm>
            <a:off x="360140" y="692696"/>
            <a:ext cx="5959574" cy="1728192"/>
          </a:xfrm>
        </p:spPr>
        <p:txBody>
          <a:bodyPr anchor="t">
            <a:noAutofit/>
          </a:bodyPr>
          <a:lstStyle/>
          <a:p>
            <a:r>
              <a:rPr lang="en-US" sz="5400" dirty="0">
                <a:solidFill>
                  <a:schemeClr val="bg1"/>
                </a:solidFill>
              </a:rPr>
              <a:t>EFECTO </a:t>
            </a:r>
            <a:r>
              <a:rPr lang="en-US" sz="5400" dirty="0" smtClean="0">
                <a:solidFill>
                  <a:schemeClr val="bg1"/>
                </a:solidFill>
              </a:rPr>
              <a:t>VON RESTORFF</a:t>
            </a:r>
            <a:endParaRPr lang="en-US"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(20/</a:t>
            </a:r>
            <a:r>
              <a:rPr lang="en-US" sz="2400" dirty="0">
                <a:solidFill>
                  <a:schemeClr val="bg1"/>
                </a:solidFill>
              </a:rPr>
              <a:t>21</a:t>
            </a:r>
            <a:r>
              <a:rPr lang="en-US" sz="2400" dirty="0" smtClean="0">
                <a:solidFill>
                  <a:schemeClr val="bg1"/>
                </a:solidFill>
              </a:rPr>
              <a:t>)</a:t>
            </a:r>
            <a:endParaRPr lang="es-419" sz="2400" dirty="0">
              <a:solidFill>
                <a:schemeClr val="bg1"/>
              </a:solidFill>
            </a:endParaRPr>
          </a:p>
        </p:txBody>
      </p:sp>
      <p:pic>
        <p:nvPicPr>
          <p:cNvPr id="8" name="Picture 7"/>
          <p:cNvPicPr>
            <a:picLocks noChangeAspect="1"/>
          </p:cNvPicPr>
          <p:nvPr/>
        </p:nvPicPr>
        <p:blipFill>
          <a:blip r:embed="rId2"/>
          <a:stretch>
            <a:fillRect/>
          </a:stretch>
        </p:blipFill>
        <p:spPr>
          <a:xfrm>
            <a:off x="5911354" y="-22154"/>
            <a:ext cx="3389958" cy="2443042"/>
          </a:xfrm>
          <a:prstGeom prst="rect">
            <a:avLst/>
          </a:prstGeom>
        </p:spPr>
      </p:pic>
    </p:spTree>
    <p:extLst>
      <p:ext uri="{BB962C8B-B14F-4D97-AF65-F5344CB8AC3E}">
        <p14:creationId xmlns:p14="http://schemas.microsoft.com/office/powerpoint/2010/main" val="472296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42918C"/>
        </a:solidFill>
        <a:effectLst/>
      </p:bgPr>
    </p:bg>
    <p:spTree>
      <p:nvGrpSpPr>
        <p:cNvPr id="1" name=""/>
        <p:cNvGrpSpPr/>
        <p:nvPr/>
      </p:nvGrpSpPr>
      <p:grpSpPr>
        <a:xfrm>
          <a:off x="0" y="0"/>
          <a:ext cx="0" cy="0"/>
          <a:chOff x="0" y="0"/>
          <a:chExt cx="0" cy="0"/>
        </a:xfrm>
      </p:grpSpPr>
      <p:sp>
        <p:nvSpPr>
          <p:cNvPr id="21" name="Rectangle 20"/>
          <p:cNvSpPr/>
          <p:nvPr/>
        </p:nvSpPr>
        <p:spPr>
          <a:xfrm>
            <a:off x="395536" y="2482642"/>
            <a:ext cx="5924178" cy="1384995"/>
          </a:xfrm>
          <a:prstGeom prst="rect">
            <a:avLst/>
          </a:prstGeom>
        </p:spPr>
        <p:txBody>
          <a:bodyPr wrap="square">
            <a:spAutoFit/>
          </a:bodyPr>
          <a:lstStyle/>
          <a:p>
            <a:r>
              <a:rPr lang="es-419" sz="2000" b="1" i="1" dirty="0">
                <a:solidFill>
                  <a:schemeClr val="bg1"/>
                </a:solidFill>
                <a:latin typeface="Raleway"/>
              </a:rPr>
              <a:t>Las personas </a:t>
            </a:r>
            <a:r>
              <a:rPr lang="es-419" sz="2800" b="1" i="1" dirty="0">
                <a:solidFill>
                  <a:schemeClr val="bg1"/>
                </a:solidFill>
                <a:latin typeface="Raleway"/>
              </a:rPr>
              <a:t>recuerdan</a:t>
            </a:r>
            <a:r>
              <a:rPr lang="es-419" sz="2000" b="1" i="1" dirty="0">
                <a:solidFill>
                  <a:schemeClr val="bg1"/>
                </a:solidFill>
                <a:latin typeface="Raleway"/>
              </a:rPr>
              <a:t> </a:t>
            </a:r>
            <a:r>
              <a:rPr lang="es-419" sz="2800" b="1" i="1" dirty="0">
                <a:solidFill>
                  <a:schemeClr val="bg1"/>
                </a:solidFill>
                <a:latin typeface="Raleway"/>
              </a:rPr>
              <a:t>mejor</a:t>
            </a:r>
            <a:r>
              <a:rPr lang="es-419" sz="2000" b="1" i="1" dirty="0">
                <a:solidFill>
                  <a:schemeClr val="bg1"/>
                </a:solidFill>
                <a:latin typeface="Raleway"/>
              </a:rPr>
              <a:t> las tareas </a:t>
            </a:r>
            <a:r>
              <a:rPr lang="es-419" sz="2800" b="1" i="1" dirty="0">
                <a:solidFill>
                  <a:schemeClr val="bg1"/>
                </a:solidFill>
                <a:latin typeface="Raleway"/>
              </a:rPr>
              <a:t>incompletas o interrumpidas </a:t>
            </a:r>
            <a:r>
              <a:rPr lang="es-419" sz="2000" b="1" i="1" dirty="0">
                <a:solidFill>
                  <a:schemeClr val="bg1"/>
                </a:solidFill>
                <a:latin typeface="Raleway"/>
              </a:rPr>
              <a:t>que las </a:t>
            </a:r>
            <a:r>
              <a:rPr lang="es-419" sz="2800" b="1" i="1" dirty="0">
                <a:solidFill>
                  <a:schemeClr val="bg1"/>
                </a:solidFill>
                <a:latin typeface="Raleway"/>
              </a:rPr>
              <a:t>completadas</a:t>
            </a:r>
            <a:endParaRPr lang="es-419" sz="2000" dirty="0">
              <a:solidFill>
                <a:schemeClr val="bg1"/>
              </a:solidFill>
            </a:endParaRPr>
          </a:p>
        </p:txBody>
      </p:sp>
      <p:sp>
        <p:nvSpPr>
          <p:cNvPr id="22" name="Rectangle 21"/>
          <p:cNvSpPr/>
          <p:nvPr/>
        </p:nvSpPr>
        <p:spPr>
          <a:xfrm>
            <a:off x="395536" y="4103404"/>
            <a:ext cx="5400600" cy="2031325"/>
          </a:xfrm>
          <a:prstGeom prst="rect">
            <a:avLst/>
          </a:prstGeom>
        </p:spPr>
        <p:txBody>
          <a:bodyPr wrap="square">
            <a:spAutoFit/>
          </a:bodyPr>
          <a:lstStyle/>
          <a:p>
            <a:r>
              <a:rPr lang="es-419" dirty="0" smtClean="0">
                <a:solidFill>
                  <a:schemeClr val="bg1"/>
                </a:solidFill>
              </a:rPr>
              <a:t>Proporcionar un progreso artificial hacia un objetivo ayudará a garantizar que los usuarios </a:t>
            </a:r>
            <a:r>
              <a:rPr lang="es-419" dirty="0">
                <a:solidFill>
                  <a:schemeClr val="bg1"/>
                </a:solidFill>
              </a:rPr>
              <a:t>tengan más </a:t>
            </a:r>
            <a:r>
              <a:rPr lang="es-419" dirty="0" smtClean="0">
                <a:solidFill>
                  <a:schemeClr val="bg1"/>
                </a:solidFill>
              </a:rPr>
              <a:t>probabilidades </a:t>
            </a:r>
            <a:r>
              <a:rPr lang="es-419" dirty="0">
                <a:solidFill>
                  <a:schemeClr val="bg1"/>
                </a:solidFill>
              </a:rPr>
              <a:t>de tener la motivación para completar esa tarea</a:t>
            </a:r>
            <a:r>
              <a:rPr lang="es-419" dirty="0" smtClean="0">
                <a:solidFill>
                  <a:schemeClr val="bg1"/>
                </a:solidFill>
              </a:rPr>
              <a:t>.</a:t>
            </a:r>
          </a:p>
          <a:p>
            <a:endParaRPr lang="es-419" dirty="0">
              <a:solidFill>
                <a:schemeClr val="bg1"/>
              </a:solidFill>
            </a:endParaRPr>
          </a:p>
          <a:p>
            <a:r>
              <a:rPr lang="es-419" dirty="0" smtClean="0">
                <a:solidFill>
                  <a:schemeClr val="bg1"/>
                </a:solidFill>
              </a:rPr>
              <a:t>Proporcionar </a:t>
            </a:r>
            <a:r>
              <a:rPr lang="es-419" dirty="0">
                <a:solidFill>
                  <a:schemeClr val="bg1"/>
                </a:solidFill>
              </a:rPr>
              <a:t>una indicación clara del progreso para motivar a los usuarios a completar las tareas.</a:t>
            </a:r>
          </a:p>
        </p:txBody>
      </p:sp>
      <p:sp>
        <p:nvSpPr>
          <p:cNvPr id="23" name="Title 1"/>
          <p:cNvSpPr>
            <a:spLocks noGrp="1"/>
          </p:cNvSpPr>
          <p:nvPr>
            <p:ph type="title"/>
          </p:nvPr>
        </p:nvSpPr>
        <p:spPr>
          <a:xfrm>
            <a:off x="360140" y="692696"/>
            <a:ext cx="5959574" cy="1728192"/>
          </a:xfrm>
        </p:spPr>
        <p:txBody>
          <a:bodyPr anchor="t">
            <a:noAutofit/>
          </a:bodyPr>
          <a:lstStyle/>
          <a:p>
            <a:r>
              <a:rPr lang="en-US" sz="5400" dirty="0">
                <a:solidFill>
                  <a:schemeClr val="bg1"/>
                </a:solidFill>
              </a:rPr>
              <a:t>EFECTO </a:t>
            </a:r>
            <a:r>
              <a:rPr lang="en-US" sz="5400" dirty="0" smtClean="0">
                <a:solidFill>
                  <a:schemeClr val="bg1"/>
                </a:solidFill>
              </a:rPr>
              <a:t/>
            </a:r>
            <a:br>
              <a:rPr lang="en-US" sz="5400" dirty="0" smtClean="0">
                <a:solidFill>
                  <a:schemeClr val="bg1"/>
                </a:solidFill>
              </a:rPr>
            </a:br>
            <a:r>
              <a:rPr lang="en-US" sz="5400" dirty="0" smtClean="0">
                <a:solidFill>
                  <a:schemeClr val="bg1"/>
                </a:solidFill>
              </a:rPr>
              <a:t>ZEIGARNIK</a:t>
            </a:r>
            <a:endParaRPr lang="en-US"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(21/21)</a:t>
            </a:r>
            <a:endParaRPr lang="es-419" sz="2400" dirty="0">
              <a:solidFill>
                <a:schemeClr val="bg1"/>
              </a:solidFill>
            </a:endParaRPr>
          </a:p>
        </p:txBody>
      </p:sp>
      <p:pic>
        <p:nvPicPr>
          <p:cNvPr id="9" name="Picture 8"/>
          <p:cNvPicPr>
            <a:picLocks noChangeAspect="1"/>
          </p:cNvPicPr>
          <p:nvPr/>
        </p:nvPicPr>
        <p:blipFill>
          <a:blip r:embed="rId2"/>
          <a:stretch>
            <a:fillRect/>
          </a:stretch>
        </p:blipFill>
        <p:spPr>
          <a:xfrm>
            <a:off x="6626558" y="0"/>
            <a:ext cx="2486025" cy="2200275"/>
          </a:xfrm>
          <a:prstGeom prst="rect">
            <a:avLst/>
          </a:prstGeom>
        </p:spPr>
      </p:pic>
    </p:spTree>
    <p:extLst>
      <p:ext uri="{BB962C8B-B14F-4D97-AF65-F5344CB8AC3E}">
        <p14:creationId xmlns:p14="http://schemas.microsoft.com/office/powerpoint/2010/main" val="3822517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047" y="786143"/>
            <a:ext cx="9291048" cy="5203362"/>
          </a:xfrm>
          <a:prstGeom prst="rect">
            <a:avLst/>
          </a:prstGeom>
        </p:spPr>
      </p:pic>
    </p:spTree>
    <p:extLst>
      <p:ext uri="{BB962C8B-B14F-4D97-AF65-F5344CB8AC3E}">
        <p14:creationId xmlns:p14="http://schemas.microsoft.com/office/powerpoint/2010/main" val="30907556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047" y="786143"/>
            <a:ext cx="9291048" cy="5203362"/>
          </a:xfrm>
          <a:prstGeom prst="rect">
            <a:avLst/>
          </a:prstGeom>
        </p:spPr>
      </p:pic>
      <p:sp>
        <p:nvSpPr>
          <p:cNvPr id="4" name="Freeform 3"/>
          <p:cNvSpPr/>
          <p:nvPr/>
        </p:nvSpPr>
        <p:spPr>
          <a:xfrm>
            <a:off x="76200" y="3073400"/>
            <a:ext cx="8890000" cy="2806700"/>
          </a:xfrm>
          <a:custGeom>
            <a:avLst/>
            <a:gdLst>
              <a:gd name="connsiteX0" fmla="*/ 25400 w 8890000"/>
              <a:gd name="connsiteY0" fmla="*/ 2095500 h 2806700"/>
              <a:gd name="connsiteX1" fmla="*/ 1549400 w 8890000"/>
              <a:gd name="connsiteY1" fmla="*/ 2120900 h 2806700"/>
              <a:gd name="connsiteX2" fmla="*/ 1524000 w 8890000"/>
              <a:gd name="connsiteY2" fmla="*/ 0 h 2806700"/>
              <a:gd name="connsiteX3" fmla="*/ 8851900 w 8890000"/>
              <a:gd name="connsiteY3" fmla="*/ 38100 h 2806700"/>
              <a:gd name="connsiteX4" fmla="*/ 8890000 w 8890000"/>
              <a:gd name="connsiteY4" fmla="*/ 2806700 h 2806700"/>
              <a:gd name="connsiteX5" fmla="*/ 0 w 8890000"/>
              <a:gd name="connsiteY5" fmla="*/ 2794000 h 2806700"/>
              <a:gd name="connsiteX6" fmla="*/ 25400 w 8890000"/>
              <a:gd name="connsiteY6" fmla="*/ 2095500 h 280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00" h="2806700">
                <a:moveTo>
                  <a:pt x="25400" y="2095500"/>
                </a:moveTo>
                <a:lnTo>
                  <a:pt x="1549400" y="2120900"/>
                </a:lnTo>
                <a:lnTo>
                  <a:pt x="1524000" y="0"/>
                </a:lnTo>
                <a:lnTo>
                  <a:pt x="8851900" y="38100"/>
                </a:lnTo>
                <a:lnTo>
                  <a:pt x="8890000" y="2806700"/>
                </a:lnTo>
                <a:lnTo>
                  <a:pt x="0" y="2794000"/>
                </a:lnTo>
                <a:lnTo>
                  <a:pt x="25400" y="2095500"/>
                </a:lnTo>
                <a:close/>
              </a:path>
            </a:pathLst>
          </a:custGeom>
          <a:solidFill>
            <a:srgbClr val="FF3131">
              <a:alpha val="40000"/>
            </a:srgbClr>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4653476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047" y="786143"/>
            <a:ext cx="9291048" cy="5203362"/>
          </a:xfrm>
          <a:prstGeom prst="rect">
            <a:avLst/>
          </a:prstGeom>
        </p:spPr>
      </p:pic>
      <p:cxnSp>
        <p:nvCxnSpPr>
          <p:cNvPr id="5" name="Straight Connector 4"/>
          <p:cNvCxnSpPr/>
          <p:nvPr/>
        </p:nvCxnSpPr>
        <p:spPr>
          <a:xfrm>
            <a:off x="1763688" y="1052736"/>
            <a:ext cx="0" cy="5184576"/>
          </a:xfrm>
          <a:prstGeom prst="line">
            <a:avLst/>
          </a:prstGeom>
          <a:ln w="762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p:cNvCxnSpPr/>
          <p:nvPr/>
        </p:nvCxnSpPr>
        <p:spPr>
          <a:xfrm>
            <a:off x="1619672" y="1052736"/>
            <a:ext cx="0" cy="5184576"/>
          </a:xfrm>
          <a:prstGeom prst="line">
            <a:avLst/>
          </a:prstGeom>
          <a:ln w="762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421187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339766987"/>
              </p:ext>
            </p:extLst>
          </p:nvPr>
        </p:nvGraphicFramePr>
        <p:xfrm>
          <a:off x="1475656" y="0"/>
          <a:ext cx="5743124" cy="6858000"/>
        </p:xfrm>
        <a:graphic>
          <a:graphicData uri="http://schemas.openxmlformats.org/presentationml/2006/ole">
            <mc:AlternateContent xmlns:mc="http://schemas.openxmlformats.org/markup-compatibility/2006">
              <mc:Choice xmlns:v="urn:schemas-microsoft-com:vml" Requires="v">
                <p:oleObj spid="_x0000_s8213" name="PHOTO-PAINT" r:id="rId4" imgW="4809240" imgH="5742720" progId="CorelPHOTOPAINT.Image.17">
                  <p:embed/>
                </p:oleObj>
              </mc:Choice>
              <mc:Fallback>
                <p:oleObj name="PHOTO-PAINT" r:id="rId4" imgW="4809240" imgH="5742720" progId="CorelPHOTOPAINT.Image.17">
                  <p:embed/>
                  <p:pic>
                    <p:nvPicPr>
                      <p:cNvPr id="0" name=""/>
                      <p:cNvPicPr/>
                      <p:nvPr/>
                    </p:nvPicPr>
                    <p:blipFill>
                      <a:blip r:embed="rId5"/>
                      <a:stretch>
                        <a:fillRect/>
                      </a:stretch>
                    </p:blipFill>
                    <p:spPr>
                      <a:xfrm>
                        <a:off x="1475656" y="0"/>
                        <a:ext cx="5743124" cy="6858000"/>
                      </a:xfrm>
                      <a:prstGeom prst="rect">
                        <a:avLst/>
                      </a:prstGeom>
                    </p:spPr>
                  </p:pic>
                </p:oleObj>
              </mc:Fallback>
            </mc:AlternateContent>
          </a:graphicData>
        </a:graphic>
      </p:graphicFrame>
      <p:grpSp>
        <p:nvGrpSpPr>
          <p:cNvPr id="6" name="Group 5"/>
          <p:cNvGrpSpPr/>
          <p:nvPr/>
        </p:nvGrpSpPr>
        <p:grpSpPr>
          <a:xfrm>
            <a:off x="1596374" y="0"/>
            <a:ext cx="3767714" cy="6858000"/>
            <a:chOff x="1596374" y="0"/>
            <a:chExt cx="3767714" cy="6858000"/>
          </a:xfrm>
        </p:grpSpPr>
        <p:sp>
          <p:nvSpPr>
            <p:cNvPr id="2" name="Rectangle 1"/>
            <p:cNvSpPr/>
            <p:nvPr/>
          </p:nvSpPr>
          <p:spPr>
            <a:xfrm>
              <a:off x="1619672" y="0"/>
              <a:ext cx="3744416" cy="980728"/>
            </a:xfrm>
            <a:prstGeom prst="rect">
              <a:avLst/>
            </a:prstGeom>
            <a:noFill/>
            <a:ln w="57150">
              <a:solidFill>
                <a:srgbClr val="FF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Rectangle 3"/>
            <p:cNvSpPr/>
            <p:nvPr/>
          </p:nvSpPr>
          <p:spPr>
            <a:xfrm>
              <a:off x="1619672" y="980728"/>
              <a:ext cx="3744416" cy="1512168"/>
            </a:xfrm>
            <a:prstGeom prst="rect">
              <a:avLst/>
            </a:prstGeom>
            <a:noFill/>
            <a:ln w="57150">
              <a:solidFill>
                <a:srgbClr val="FF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angle 4"/>
            <p:cNvSpPr/>
            <p:nvPr/>
          </p:nvSpPr>
          <p:spPr>
            <a:xfrm>
              <a:off x="1596374" y="2492896"/>
              <a:ext cx="3767713" cy="4365104"/>
            </a:xfrm>
            <a:prstGeom prst="rect">
              <a:avLst/>
            </a:prstGeom>
            <a:noFill/>
            <a:ln w="57150">
              <a:solidFill>
                <a:srgbClr val="FF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1" name="Group 10"/>
          <p:cNvGrpSpPr/>
          <p:nvPr/>
        </p:nvGrpSpPr>
        <p:grpSpPr>
          <a:xfrm>
            <a:off x="1586929" y="2530928"/>
            <a:ext cx="3704010" cy="3994416"/>
            <a:chOff x="1586929" y="2530928"/>
            <a:chExt cx="3704010" cy="3994416"/>
          </a:xfrm>
        </p:grpSpPr>
        <p:sp>
          <p:nvSpPr>
            <p:cNvPr id="7" name="Rectangle 6"/>
            <p:cNvSpPr/>
            <p:nvPr/>
          </p:nvSpPr>
          <p:spPr>
            <a:xfrm>
              <a:off x="1586929" y="2551720"/>
              <a:ext cx="1832943" cy="1885392"/>
            </a:xfrm>
            <a:prstGeom prst="rect">
              <a:avLst/>
            </a:prstGeom>
            <a:noFill/>
            <a:ln w="57150">
              <a:solidFill>
                <a:srgbClr val="FF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angle 7"/>
            <p:cNvSpPr/>
            <p:nvPr/>
          </p:nvSpPr>
          <p:spPr>
            <a:xfrm>
              <a:off x="3457996" y="2530928"/>
              <a:ext cx="1832943" cy="1885392"/>
            </a:xfrm>
            <a:prstGeom prst="rect">
              <a:avLst/>
            </a:prstGeom>
            <a:noFill/>
            <a:ln w="57150">
              <a:solidFill>
                <a:srgbClr val="FF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angle 8"/>
            <p:cNvSpPr/>
            <p:nvPr/>
          </p:nvSpPr>
          <p:spPr>
            <a:xfrm>
              <a:off x="1605991" y="4437112"/>
              <a:ext cx="1832943" cy="2088232"/>
            </a:xfrm>
            <a:prstGeom prst="rect">
              <a:avLst/>
            </a:prstGeom>
            <a:noFill/>
            <a:ln w="57150">
              <a:solidFill>
                <a:srgbClr val="FF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angle 9"/>
            <p:cNvSpPr/>
            <p:nvPr/>
          </p:nvSpPr>
          <p:spPr>
            <a:xfrm>
              <a:off x="3430746" y="4454352"/>
              <a:ext cx="1832943" cy="2070992"/>
            </a:xfrm>
            <a:prstGeom prst="rect">
              <a:avLst/>
            </a:prstGeom>
            <a:noFill/>
            <a:ln w="57150">
              <a:solidFill>
                <a:srgbClr val="FF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Tree>
    <p:extLst>
      <p:ext uri="{BB962C8B-B14F-4D97-AF65-F5344CB8AC3E}">
        <p14:creationId xmlns:p14="http://schemas.microsoft.com/office/powerpoint/2010/main" val="25381770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827584" y="1484784"/>
            <a:ext cx="7687766" cy="364760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6000" dirty="0" smtClean="0">
                <a:solidFill>
                  <a:schemeClr val="bg1"/>
                </a:solidFill>
              </a:rPr>
              <a:t>CONOCIENDO ESTO, HAY QUE DISEÑAR SABIENDO COMO EL CEREBRO LO VA A INTERPRETAR </a:t>
            </a:r>
            <a:endParaRPr lang="es-AR" sz="4400" dirty="0">
              <a:solidFill>
                <a:schemeClr val="bg1"/>
              </a:solidFill>
            </a:endParaRPr>
          </a:p>
        </p:txBody>
      </p:sp>
    </p:spTree>
    <p:extLst>
      <p:ext uri="{BB962C8B-B14F-4D97-AF65-F5344CB8AC3E}">
        <p14:creationId xmlns:p14="http://schemas.microsoft.com/office/powerpoint/2010/main" val="5766281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8640" y="620688"/>
            <a:ext cx="11785388" cy="5590726"/>
          </a:xfrm>
          <a:prstGeom prst="rect">
            <a:avLst/>
          </a:prstGeom>
        </p:spPr>
      </p:pic>
      <p:sp>
        <p:nvSpPr>
          <p:cNvPr id="2" name="Rectangle 1"/>
          <p:cNvSpPr/>
          <p:nvPr/>
        </p:nvSpPr>
        <p:spPr>
          <a:xfrm>
            <a:off x="1403648" y="2420888"/>
            <a:ext cx="3456384" cy="129614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smtClean="0"/>
              <a:t>Tarea: Descifrar como funciona ese carrusel.</a:t>
            </a:r>
            <a:endParaRPr lang="es-AR" b="1" dirty="0"/>
          </a:p>
        </p:txBody>
      </p:sp>
    </p:spTree>
    <p:extLst>
      <p:ext uri="{BB962C8B-B14F-4D97-AF65-F5344CB8AC3E}">
        <p14:creationId xmlns:p14="http://schemas.microsoft.com/office/powerpoint/2010/main" val="365229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6058"/>
            <a:ext cx="9335176" cy="13900254"/>
          </a:xfrm>
          <a:prstGeom prst="rect">
            <a:avLst/>
          </a:prstGeom>
        </p:spPr>
      </p:pic>
      <p:grpSp>
        <p:nvGrpSpPr>
          <p:cNvPr id="5" name="Group 4"/>
          <p:cNvGrpSpPr/>
          <p:nvPr/>
        </p:nvGrpSpPr>
        <p:grpSpPr>
          <a:xfrm>
            <a:off x="1835696" y="1484784"/>
            <a:ext cx="4824536" cy="3240360"/>
            <a:chOff x="1835696" y="1484784"/>
            <a:chExt cx="4824536" cy="3240360"/>
          </a:xfrm>
        </p:grpSpPr>
        <p:sp>
          <p:nvSpPr>
            <p:cNvPr id="3" name="Rectangle 2"/>
            <p:cNvSpPr/>
            <p:nvPr/>
          </p:nvSpPr>
          <p:spPr>
            <a:xfrm>
              <a:off x="4572000" y="1484784"/>
              <a:ext cx="2088232" cy="3240360"/>
            </a:xfrm>
            <a:prstGeom prst="rect">
              <a:avLst/>
            </a:prstGeom>
            <a:noFill/>
            <a:ln w="57150">
              <a:solidFill>
                <a:srgbClr val="FF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TextBox 3"/>
            <p:cNvSpPr txBox="1"/>
            <p:nvPr/>
          </p:nvSpPr>
          <p:spPr>
            <a:xfrm>
              <a:off x="1835696" y="1844824"/>
              <a:ext cx="2736304" cy="923330"/>
            </a:xfrm>
            <a:prstGeom prst="rect">
              <a:avLst/>
            </a:prstGeom>
            <a:solidFill>
              <a:srgbClr val="FF3131"/>
            </a:solidFill>
          </p:spPr>
          <p:txBody>
            <a:bodyPr wrap="square" rtlCol="0">
              <a:spAutoFit/>
            </a:bodyPr>
            <a:lstStyle/>
            <a:p>
              <a:pPr algn="ctr"/>
              <a:r>
                <a:rPr lang="es-AR" b="1" dirty="0" smtClean="0">
                  <a:solidFill>
                    <a:schemeClr val="bg1"/>
                  </a:solidFill>
                </a:rPr>
                <a:t>GRUPO-REGION</a:t>
              </a:r>
            </a:p>
            <a:p>
              <a:pPr algn="ctr"/>
              <a:r>
                <a:rPr lang="es-AR" b="1" dirty="0" smtClean="0">
                  <a:solidFill>
                    <a:schemeClr val="bg1"/>
                  </a:solidFill>
                </a:rPr>
                <a:t>+</a:t>
              </a:r>
            </a:p>
            <a:p>
              <a:pPr algn="ctr"/>
              <a:r>
                <a:rPr lang="es-AR" b="1" dirty="0" smtClean="0">
                  <a:solidFill>
                    <a:schemeClr val="bg1"/>
                  </a:solidFill>
                </a:rPr>
                <a:t>FRENTE vs FONDO</a:t>
              </a:r>
              <a:endParaRPr lang="es-AR" b="1" dirty="0">
                <a:solidFill>
                  <a:schemeClr val="bg1"/>
                </a:solidFill>
              </a:endParaRPr>
            </a:p>
          </p:txBody>
        </p:sp>
      </p:grpSp>
    </p:spTree>
    <p:extLst>
      <p:ext uri="{BB962C8B-B14F-4D97-AF65-F5344CB8AC3E}">
        <p14:creationId xmlns:p14="http://schemas.microsoft.com/office/powerpoint/2010/main" val="22041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7300" y="14312"/>
            <a:ext cx="7563172" cy="1325563"/>
          </a:xfrm>
        </p:spPr>
        <p:txBody>
          <a:bodyPr>
            <a:normAutofit/>
          </a:bodyPr>
          <a:lstStyle/>
          <a:p>
            <a:pPr algn="r"/>
            <a:r>
              <a:rPr lang="en-US" sz="4400" b="1" dirty="0" smtClean="0">
                <a:solidFill>
                  <a:schemeClr val="bg1"/>
                </a:solidFill>
              </a:rPr>
              <a:t>ANÁLISIS HEURÍSTICO</a:t>
            </a:r>
            <a:endParaRPr lang="es-AR" sz="4400" b="1" dirty="0">
              <a:solidFill>
                <a:schemeClr val="bg1"/>
              </a:solidFill>
            </a:endParaRPr>
          </a:p>
        </p:txBody>
      </p:sp>
      <p:sp>
        <p:nvSpPr>
          <p:cNvPr id="3" name="Content Placeholder 2"/>
          <p:cNvSpPr>
            <a:spLocks noGrp="1"/>
          </p:cNvSpPr>
          <p:nvPr>
            <p:ph idx="1"/>
          </p:nvPr>
        </p:nvSpPr>
        <p:spPr>
          <a:xfrm>
            <a:off x="467544" y="1339875"/>
            <a:ext cx="8352928" cy="5206420"/>
          </a:xfrm>
        </p:spPr>
        <p:txBody>
          <a:bodyPr>
            <a:noAutofit/>
          </a:bodyPr>
          <a:lstStyle/>
          <a:p>
            <a:r>
              <a:rPr lang="es-AR" sz="3200" dirty="0" smtClean="0">
                <a:solidFill>
                  <a:schemeClr val="accent1">
                    <a:lumMod val="20000"/>
                    <a:lumOff val="80000"/>
                  </a:schemeClr>
                </a:solidFill>
              </a:rPr>
              <a:t>La </a:t>
            </a:r>
            <a:r>
              <a:rPr lang="es-AR" sz="3200" dirty="0">
                <a:solidFill>
                  <a:schemeClr val="accent1">
                    <a:lumMod val="20000"/>
                    <a:lumOff val="80000"/>
                  </a:schemeClr>
                </a:solidFill>
              </a:rPr>
              <a:t>mejor forma de </a:t>
            </a:r>
            <a:r>
              <a:rPr lang="es-AR" sz="3200" dirty="0" smtClean="0">
                <a:solidFill>
                  <a:schemeClr val="accent1">
                    <a:lumMod val="20000"/>
                    <a:lumOff val="80000"/>
                  </a:schemeClr>
                </a:solidFill>
              </a:rPr>
              <a:t>encontrar errores graves de usabilidad es mediante </a:t>
            </a:r>
            <a:r>
              <a:rPr lang="es-AR" sz="4000" b="1" dirty="0" err="1" smtClean="0">
                <a:solidFill>
                  <a:schemeClr val="bg1"/>
                </a:solidFill>
              </a:rPr>
              <a:t>tests</a:t>
            </a:r>
            <a:r>
              <a:rPr lang="es-AR" sz="4000" b="1" dirty="0" smtClean="0">
                <a:solidFill>
                  <a:schemeClr val="bg1"/>
                </a:solidFill>
              </a:rPr>
              <a:t> con usuarios</a:t>
            </a:r>
            <a:r>
              <a:rPr lang="es-AR" sz="3200" dirty="0" smtClean="0">
                <a:solidFill>
                  <a:schemeClr val="accent1">
                    <a:lumMod val="20000"/>
                    <a:lumOff val="80000"/>
                  </a:schemeClr>
                </a:solidFill>
              </a:rPr>
              <a:t>, pero dada la rapidez y efectividad de </a:t>
            </a:r>
            <a:r>
              <a:rPr lang="es-AR" sz="3200" dirty="0">
                <a:solidFill>
                  <a:schemeClr val="accent1">
                    <a:lumMod val="20000"/>
                    <a:lumOff val="80000"/>
                  </a:schemeClr>
                </a:solidFill>
              </a:rPr>
              <a:t>una evaluación heurística, hacer </a:t>
            </a:r>
            <a:r>
              <a:rPr lang="es-AR" sz="3200" dirty="0" err="1">
                <a:solidFill>
                  <a:schemeClr val="accent1">
                    <a:lumMod val="20000"/>
                    <a:lumOff val="80000"/>
                  </a:schemeClr>
                </a:solidFill>
              </a:rPr>
              <a:t>tests</a:t>
            </a:r>
            <a:r>
              <a:rPr lang="es-AR" sz="3200" dirty="0">
                <a:solidFill>
                  <a:schemeClr val="accent1">
                    <a:lumMod val="20000"/>
                    <a:lumOff val="80000"/>
                  </a:schemeClr>
                </a:solidFill>
              </a:rPr>
              <a:t> sin haber realizado antes </a:t>
            </a:r>
            <a:r>
              <a:rPr lang="es-AR" sz="3200" dirty="0" smtClean="0">
                <a:solidFill>
                  <a:schemeClr val="accent1">
                    <a:lumMod val="20000"/>
                    <a:lumOff val="80000"/>
                  </a:schemeClr>
                </a:solidFill>
              </a:rPr>
              <a:t>este análisis es </a:t>
            </a:r>
            <a:r>
              <a:rPr lang="es-AR" sz="3200" dirty="0">
                <a:solidFill>
                  <a:schemeClr val="accent1">
                    <a:lumMod val="20000"/>
                    <a:lumOff val="80000"/>
                  </a:schemeClr>
                </a:solidFill>
              </a:rPr>
              <a:t>un desperdicio de tiempo y dinero</a:t>
            </a:r>
            <a:r>
              <a:rPr lang="es-AR" sz="3200" dirty="0" smtClean="0">
                <a:solidFill>
                  <a:schemeClr val="accent1">
                    <a:lumMod val="20000"/>
                    <a:lumOff val="80000"/>
                  </a:schemeClr>
                </a:solidFill>
              </a:rPr>
              <a:t>.</a:t>
            </a:r>
          </a:p>
          <a:p>
            <a:endParaRPr lang="es-AR" sz="3200" dirty="0" smtClean="0">
              <a:solidFill>
                <a:schemeClr val="bg1"/>
              </a:solidFill>
            </a:endParaRPr>
          </a:p>
          <a:p>
            <a:r>
              <a:rPr lang="es-AR" sz="3200" dirty="0" smtClean="0">
                <a:solidFill>
                  <a:schemeClr val="accent1">
                    <a:lumMod val="20000"/>
                    <a:lumOff val="80000"/>
                  </a:schemeClr>
                </a:solidFill>
              </a:rPr>
              <a:t>Esta evaluación </a:t>
            </a:r>
            <a:r>
              <a:rPr lang="es-AR" sz="3200" dirty="0">
                <a:solidFill>
                  <a:schemeClr val="accent1">
                    <a:lumMod val="20000"/>
                    <a:lumOff val="80000"/>
                  </a:schemeClr>
                </a:solidFill>
              </a:rPr>
              <a:t>detecta aproximadamente el </a:t>
            </a:r>
            <a:r>
              <a:rPr lang="es-AR" sz="3200" b="1" dirty="0">
                <a:solidFill>
                  <a:schemeClr val="bg1"/>
                </a:solidFill>
              </a:rPr>
              <a:t>42% de los problemas graves </a:t>
            </a:r>
            <a:r>
              <a:rPr lang="es-AR" sz="3200" dirty="0">
                <a:solidFill>
                  <a:schemeClr val="accent1">
                    <a:lumMod val="20000"/>
                    <a:lumOff val="80000"/>
                  </a:schemeClr>
                </a:solidFill>
              </a:rPr>
              <a:t>de diseño y el </a:t>
            </a:r>
            <a:r>
              <a:rPr lang="es-AR" sz="3200" b="1" dirty="0">
                <a:solidFill>
                  <a:schemeClr val="bg1"/>
                </a:solidFill>
              </a:rPr>
              <a:t>32% de los problemas </a:t>
            </a:r>
            <a:r>
              <a:rPr lang="es-AR" sz="3200" b="1" dirty="0" smtClean="0">
                <a:solidFill>
                  <a:schemeClr val="bg1"/>
                </a:solidFill>
              </a:rPr>
              <a:t>menores</a:t>
            </a:r>
            <a:r>
              <a:rPr lang="es-AR" sz="3200" dirty="0" smtClean="0">
                <a:solidFill>
                  <a:schemeClr val="bg1"/>
                </a:solidFill>
              </a:rPr>
              <a:t>.</a:t>
            </a:r>
            <a:endParaRPr lang="es-AR" sz="3200" dirty="0">
              <a:solidFill>
                <a:schemeClr val="bg1"/>
              </a:solidFill>
            </a:endParaRPr>
          </a:p>
        </p:txBody>
      </p:sp>
    </p:spTree>
    <p:extLst>
      <p:ext uri="{BB962C8B-B14F-4D97-AF65-F5344CB8AC3E}">
        <p14:creationId xmlns:p14="http://schemas.microsoft.com/office/powerpoint/2010/main" val="26657953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9869051" cy="42994670"/>
          </a:xfrm>
          <a:prstGeom prst="rect">
            <a:avLst/>
          </a:prstGeom>
        </p:spPr>
      </p:pic>
    </p:spTree>
    <p:extLst>
      <p:ext uri="{BB962C8B-B14F-4D97-AF65-F5344CB8AC3E}">
        <p14:creationId xmlns:p14="http://schemas.microsoft.com/office/powerpoint/2010/main" val="12011410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5576" y="0"/>
            <a:ext cx="7344816" cy="6855902"/>
          </a:xfrm>
          <a:prstGeom prst="rect">
            <a:avLst/>
          </a:prstGeom>
        </p:spPr>
      </p:pic>
    </p:spTree>
    <p:extLst>
      <p:ext uri="{BB962C8B-B14F-4D97-AF65-F5344CB8AC3E}">
        <p14:creationId xmlns:p14="http://schemas.microsoft.com/office/powerpoint/2010/main" val="26295645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sz="4400" dirty="0" smtClean="0">
                <a:solidFill>
                  <a:schemeClr val="bg1"/>
                </a:solidFill>
              </a:rPr>
              <a:t>ESTANDAR = INTUITIVO</a:t>
            </a:r>
            <a:endParaRPr lang="es-AR" sz="4400" dirty="0">
              <a:solidFill>
                <a:schemeClr val="bg1"/>
              </a:solidFill>
            </a:endParaRPr>
          </a:p>
        </p:txBody>
      </p:sp>
      <p:sp>
        <p:nvSpPr>
          <p:cNvPr id="4" name="TextBox 3"/>
          <p:cNvSpPr txBox="1"/>
          <p:nvPr/>
        </p:nvSpPr>
        <p:spPr>
          <a:xfrm>
            <a:off x="455716" y="2636912"/>
            <a:ext cx="8232575" cy="2123658"/>
          </a:xfrm>
          <a:prstGeom prst="rect">
            <a:avLst/>
          </a:prstGeom>
          <a:noFill/>
        </p:spPr>
        <p:txBody>
          <a:bodyPr wrap="none" rtlCol="0">
            <a:spAutoFit/>
          </a:bodyPr>
          <a:lstStyle/>
          <a:p>
            <a:pPr algn="ctr"/>
            <a:r>
              <a:rPr lang="en-US" sz="3600" dirty="0" smtClean="0">
                <a:solidFill>
                  <a:schemeClr val="bg1"/>
                </a:solidFill>
              </a:rPr>
              <a:t>Si </a:t>
            </a:r>
            <a:r>
              <a:rPr lang="en-US" sz="3600" dirty="0" err="1" smtClean="0">
                <a:solidFill>
                  <a:schemeClr val="bg1"/>
                </a:solidFill>
              </a:rPr>
              <a:t>puedo</a:t>
            </a:r>
            <a:r>
              <a:rPr lang="en-US" sz="3600" dirty="0" smtClean="0">
                <a:solidFill>
                  <a:schemeClr val="bg1"/>
                </a:solidFill>
              </a:rPr>
              <a:t> </a:t>
            </a:r>
            <a:r>
              <a:rPr lang="en-US" sz="3600" dirty="0" err="1" smtClean="0">
                <a:solidFill>
                  <a:schemeClr val="bg1"/>
                </a:solidFill>
              </a:rPr>
              <a:t>interpretar</a:t>
            </a:r>
            <a:r>
              <a:rPr lang="en-US" sz="3600" dirty="0" smtClean="0">
                <a:solidFill>
                  <a:schemeClr val="bg1"/>
                </a:solidFill>
              </a:rPr>
              <a:t> </a:t>
            </a:r>
            <a:r>
              <a:rPr lang="en-US" sz="3600" dirty="0" err="1" smtClean="0">
                <a:solidFill>
                  <a:schemeClr val="bg1"/>
                </a:solidFill>
              </a:rPr>
              <a:t>una</a:t>
            </a:r>
            <a:r>
              <a:rPr lang="en-US" sz="3600" dirty="0" smtClean="0">
                <a:solidFill>
                  <a:schemeClr val="bg1"/>
                </a:solidFill>
              </a:rPr>
              <a:t> web</a:t>
            </a:r>
          </a:p>
          <a:p>
            <a:pPr algn="ctr"/>
            <a:r>
              <a:rPr lang="en-US" sz="3600" dirty="0" err="1">
                <a:solidFill>
                  <a:schemeClr val="bg1"/>
                </a:solidFill>
              </a:rPr>
              <a:t>b</a:t>
            </a:r>
            <a:r>
              <a:rPr lang="en-US" sz="3600" dirty="0" err="1" smtClean="0">
                <a:solidFill>
                  <a:schemeClr val="bg1"/>
                </a:solidFill>
              </a:rPr>
              <a:t>asandome</a:t>
            </a:r>
            <a:r>
              <a:rPr lang="en-US" sz="3600" dirty="0" smtClean="0">
                <a:solidFill>
                  <a:schemeClr val="bg1"/>
                </a:solidFill>
              </a:rPr>
              <a:t> </a:t>
            </a:r>
            <a:r>
              <a:rPr lang="en-US" sz="4800" dirty="0" err="1" smtClean="0">
                <a:solidFill>
                  <a:schemeClr val="bg1"/>
                </a:solidFill>
              </a:rPr>
              <a:t>experiencias</a:t>
            </a:r>
            <a:r>
              <a:rPr lang="en-US" sz="4800" dirty="0" smtClean="0">
                <a:solidFill>
                  <a:schemeClr val="bg1"/>
                </a:solidFill>
              </a:rPr>
              <a:t> </a:t>
            </a:r>
            <a:r>
              <a:rPr lang="en-US" sz="4800" dirty="0" err="1" smtClean="0">
                <a:solidFill>
                  <a:schemeClr val="bg1"/>
                </a:solidFill>
              </a:rPr>
              <a:t>previas</a:t>
            </a:r>
            <a:r>
              <a:rPr lang="en-US" sz="3600" dirty="0" smtClean="0">
                <a:solidFill>
                  <a:schemeClr val="bg1"/>
                </a:solidFill>
              </a:rPr>
              <a:t>…</a:t>
            </a:r>
          </a:p>
          <a:p>
            <a:pPr algn="ctr"/>
            <a:r>
              <a:rPr lang="en-US" sz="3600" dirty="0">
                <a:solidFill>
                  <a:schemeClr val="bg1"/>
                </a:solidFill>
              </a:rPr>
              <a:t>m</a:t>
            </a:r>
            <a:r>
              <a:rPr lang="en-US" sz="3600" dirty="0" smtClean="0">
                <a:solidFill>
                  <a:schemeClr val="bg1"/>
                </a:solidFill>
              </a:rPr>
              <a:t>e </a:t>
            </a:r>
            <a:r>
              <a:rPr lang="en-US" sz="3600" dirty="0" err="1" smtClean="0">
                <a:solidFill>
                  <a:schemeClr val="bg1"/>
                </a:solidFill>
              </a:rPr>
              <a:t>será</a:t>
            </a:r>
            <a:r>
              <a:rPr lang="en-US" sz="3600" dirty="0" smtClean="0">
                <a:solidFill>
                  <a:schemeClr val="bg1"/>
                </a:solidFill>
              </a:rPr>
              <a:t> mas </a:t>
            </a:r>
            <a:r>
              <a:rPr lang="en-US" sz="4800" dirty="0" err="1" smtClean="0">
                <a:solidFill>
                  <a:schemeClr val="bg1"/>
                </a:solidFill>
              </a:rPr>
              <a:t>fácil</a:t>
            </a:r>
            <a:r>
              <a:rPr lang="en-US" sz="4800" dirty="0" smtClean="0">
                <a:solidFill>
                  <a:schemeClr val="bg1"/>
                </a:solidFill>
              </a:rPr>
              <a:t> </a:t>
            </a:r>
            <a:r>
              <a:rPr lang="en-US" sz="4800" dirty="0" err="1" smtClean="0">
                <a:solidFill>
                  <a:schemeClr val="bg1"/>
                </a:solidFill>
              </a:rPr>
              <a:t>usarla</a:t>
            </a:r>
            <a:r>
              <a:rPr lang="en-US" sz="3600" dirty="0" smtClean="0">
                <a:solidFill>
                  <a:schemeClr val="bg1"/>
                </a:solidFill>
              </a:rPr>
              <a:t>.</a:t>
            </a:r>
            <a:endParaRPr lang="es-AR" sz="3600" dirty="0">
              <a:solidFill>
                <a:schemeClr val="bg1"/>
              </a:solidFill>
            </a:endParaRPr>
          </a:p>
        </p:txBody>
      </p:sp>
    </p:spTree>
    <p:extLst>
      <p:ext uri="{BB962C8B-B14F-4D97-AF65-F5344CB8AC3E}">
        <p14:creationId xmlns:p14="http://schemas.microsoft.com/office/powerpoint/2010/main" val="282043254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96753"/>
            <a:ext cx="9144000" cy="4337710"/>
          </a:xfrm>
          <a:prstGeom prst="rect">
            <a:avLst/>
          </a:prstGeom>
        </p:spPr>
      </p:pic>
      <p:sp>
        <p:nvSpPr>
          <p:cNvPr id="2" name="Rectangle 1"/>
          <p:cNvSpPr/>
          <p:nvPr/>
        </p:nvSpPr>
        <p:spPr>
          <a:xfrm>
            <a:off x="6611063" y="5534463"/>
            <a:ext cx="2532937" cy="369332"/>
          </a:xfrm>
          <a:prstGeom prst="rect">
            <a:avLst/>
          </a:prstGeom>
        </p:spPr>
        <p:txBody>
          <a:bodyPr wrap="none">
            <a:spAutoFit/>
          </a:bodyPr>
          <a:lstStyle/>
          <a:p>
            <a:r>
              <a:rPr lang="es-AR" dirty="0"/>
              <a:t>http://www.oca.com.ar/</a:t>
            </a:r>
          </a:p>
        </p:txBody>
      </p:sp>
    </p:spTree>
    <p:extLst>
      <p:ext uri="{BB962C8B-B14F-4D97-AF65-F5344CB8AC3E}">
        <p14:creationId xmlns:p14="http://schemas.microsoft.com/office/powerpoint/2010/main" val="35397695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Rectangle 2"/>
          <p:cNvSpPr/>
          <p:nvPr/>
        </p:nvSpPr>
        <p:spPr>
          <a:xfrm>
            <a:off x="539552" y="2204864"/>
            <a:ext cx="4182155" cy="2062103"/>
          </a:xfrm>
          <a:prstGeom prst="rect">
            <a:avLst/>
          </a:prstGeom>
        </p:spPr>
        <p:txBody>
          <a:bodyPr wrap="square">
            <a:spAutoFit/>
          </a:bodyPr>
          <a:lstStyle/>
          <a:p>
            <a:pPr algn="r"/>
            <a:r>
              <a:rPr lang="en-US" sz="3200" b="1" dirty="0" smtClean="0">
                <a:solidFill>
                  <a:schemeClr val="bg1"/>
                </a:solidFill>
              </a:rPr>
              <a:t>NO MAS DE 4 ELEMENTOS. </a:t>
            </a:r>
          </a:p>
          <a:p>
            <a:pPr algn="r"/>
            <a:r>
              <a:rPr lang="en-US" sz="3200" b="1" dirty="0" smtClean="0">
                <a:solidFill>
                  <a:schemeClr val="bg1"/>
                </a:solidFill>
              </a:rPr>
              <a:t>EL CEREBRO NO SOPORTA MAS</a:t>
            </a:r>
            <a:endParaRPr lang="es-AR" sz="3200" b="1" dirty="0">
              <a:solidFill>
                <a:schemeClr val="bg1"/>
              </a:solidFill>
            </a:endParaRPr>
          </a:p>
        </p:txBody>
      </p:sp>
      <p:pic>
        <p:nvPicPr>
          <p:cNvPr id="6" name="Picture 5"/>
          <p:cNvPicPr>
            <a:picLocks noChangeAspect="1"/>
          </p:cNvPicPr>
          <p:nvPr/>
        </p:nvPicPr>
        <p:blipFill>
          <a:blip r:embed="rId2"/>
          <a:stretch>
            <a:fillRect/>
          </a:stretch>
        </p:blipFill>
        <p:spPr>
          <a:xfrm>
            <a:off x="5004048" y="-10886"/>
            <a:ext cx="4133912" cy="6889854"/>
          </a:xfrm>
          <a:prstGeom prst="rect">
            <a:avLst/>
          </a:prstGeom>
        </p:spPr>
      </p:pic>
    </p:spTree>
    <p:extLst>
      <p:ext uri="{BB962C8B-B14F-4D97-AF65-F5344CB8AC3E}">
        <p14:creationId xmlns:p14="http://schemas.microsoft.com/office/powerpoint/2010/main" val="11099784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251520" y="404664"/>
            <a:ext cx="7772400" cy="1143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AR" sz="4400" dirty="0" smtClean="0">
                <a:solidFill>
                  <a:schemeClr val="bg1"/>
                </a:solidFill>
              </a:rPr>
              <a:t>EQUILIBRIO, SIMETRIA y AGRUPAMIENTO</a:t>
            </a:r>
            <a:endParaRPr lang="es-AR" sz="4400" dirty="0">
              <a:solidFill>
                <a:schemeClr val="bg1"/>
              </a:solidFill>
            </a:endParaRPr>
          </a:p>
          <a:p>
            <a:pPr fontAlgn="auto">
              <a:spcAft>
                <a:spcPts val="0"/>
              </a:spcAft>
            </a:pPr>
            <a:endParaRPr lang="es-ES" altLang="en-US" sz="4400" dirty="0" smtClean="0"/>
          </a:p>
        </p:txBody>
      </p:sp>
      <p:sp>
        <p:nvSpPr>
          <p:cNvPr id="3" name="Rectangle 2"/>
          <p:cNvSpPr/>
          <p:nvPr/>
        </p:nvSpPr>
        <p:spPr>
          <a:xfrm>
            <a:off x="193113" y="2267190"/>
            <a:ext cx="8892131" cy="4524315"/>
          </a:xfrm>
          <a:prstGeom prst="rect">
            <a:avLst/>
          </a:prstGeom>
        </p:spPr>
        <p:txBody>
          <a:bodyPr wrap="square">
            <a:spAutoFit/>
          </a:bodyPr>
          <a:lstStyle/>
          <a:p>
            <a:pPr marL="342900" indent="-342900">
              <a:buFont typeface="Arial" panose="020B0604020202020204" pitchFamily="34" charset="0"/>
              <a:buChar char="•"/>
            </a:pPr>
            <a:r>
              <a:rPr lang="es-AR" sz="2400" dirty="0" smtClean="0">
                <a:solidFill>
                  <a:schemeClr val="bg1"/>
                </a:solidFill>
                <a:latin typeface="+mn-lt"/>
              </a:rPr>
              <a:t>La </a:t>
            </a:r>
            <a:r>
              <a:rPr lang="es-AR" sz="2400" dirty="0">
                <a:solidFill>
                  <a:schemeClr val="bg1"/>
                </a:solidFill>
                <a:latin typeface="+mn-lt"/>
              </a:rPr>
              <a:t>navegación principal </a:t>
            </a:r>
            <a:r>
              <a:rPr lang="es-AR" sz="2400" dirty="0" smtClean="0">
                <a:solidFill>
                  <a:schemeClr val="bg1"/>
                </a:solidFill>
                <a:latin typeface="+mn-lt"/>
              </a:rPr>
              <a:t>debe estar </a:t>
            </a:r>
            <a:r>
              <a:rPr lang="es-AR" sz="2400" dirty="0">
                <a:solidFill>
                  <a:schemeClr val="bg1"/>
                </a:solidFill>
                <a:latin typeface="+mn-lt"/>
              </a:rPr>
              <a:t>en la parte superior (o </a:t>
            </a:r>
            <a:r>
              <a:rPr lang="es-AR" sz="2400" dirty="0" smtClean="0">
                <a:solidFill>
                  <a:schemeClr val="bg1"/>
                </a:solidFill>
                <a:latin typeface="+mn-lt"/>
              </a:rPr>
              <a:t>izquierda) </a:t>
            </a:r>
          </a:p>
          <a:p>
            <a:pPr marL="342900" indent="-342900">
              <a:buFont typeface="Arial" panose="020B0604020202020204" pitchFamily="34" charset="0"/>
              <a:buChar char="•"/>
            </a:pPr>
            <a:r>
              <a:rPr lang="es-AR" sz="2400" dirty="0" smtClean="0">
                <a:solidFill>
                  <a:schemeClr val="bg1"/>
                </a:solidFill>
                <a:latin typeface="+mn-lt"/>
              </a:rPr>
              <a:t>Tener </a:t>
            </a:r>
            <a:r>
              <a:rPr lang="es-AR" sz="2400" dirty="0">
                <a:solidFill>
                  <a:schemeClr val="bg1"/>
                </a:solidFill>
                <a:latin typeface="+mn-lt"/>
              </a:rPr>
              <a:t>un logotipo en la parte superior izquierda (o central) </a:t>
            </a:r>
            <a:endParaRPr lang="es-AR" sz="2400" dirty="0" smtClean="0">
              <a:solidFill>
                <a:schemeClr val="bg1"/>
              </a:solidFill>
              <a:latin typeface="+mn-lt"/>
            </a:endParaRPr>
          </a:p>
          <a:p>
            <a:pPr marL="342900" indent="-342900">
              <a:buFont typeface="Arial" panose="020B0604020202020204" pitchFamily="34" charset="0"/>
              <a:buChar char="•"/>
            </a:pPr>
            <a:r>
              <a:rPr lang="es-AR" sz="2400" dirty="0" smtClean="0">
                <a:solidFill>
                  <a:schemeClr val="bg1"/>
                </a:solidFill>
                <a:latin typeface="+mn-lt"/>
              </a:rPr>
              <a:t>Al tener el logotipo siempre visible, puede utilizarse para llevar al usuario a la página de inicio.</a:t>
            </a:r>
            <a:endParaRPr lang="es-AR" sz="2400" dirty="0">
              <a:solidFill>
                <a:schemeClr val="bg1"/>
              </a:solidFill>
              <a:latin typeface="+mn-lt"/>
            </a:endParaRPr>
          </a:p>
          <a:p>
            <a:pPr marL="342900" indent="-342900">
              <a:buFont typeface="Arial" panose="020B0604020202020204" pitchFamily="34" charset="0"/>
              <a:buChar char="•"/>
            </a:pPr>
            <a:r>
              <a:rPr lang="es-AR" sz="2400" dirty="0" smtClean="0">
                <a:solidFill>
                  <a:schemeClr val="bg1"/>
                </a:solidFill>
                <a:latin typeface="+mn-lt"/>
              </a:rPr>
              <a:t>Si la página contiene enlaces, cambian </a:t>
            </a:r>
            <a:r>
              <a:rPr lang="es-AR" sz="2400" dirty="0">
                <a:solidFill>
                  <a:schemeClr val="bg1"/>
                </a:solidFill>
                <a:latin typeface="+mn-lt"/>
              </a:rPr>
              <a:t>de color / apariencia cuando se pasa sobre </a:t>
            </a:r>
            <a:r>
              <a:rPr lang="es-AR" sz="2400" dirty="0" smtClean="0">
                <a:solidFill>
                  <a:schemeClr val="bg1"/>
                </a:solidFill>
                <a:latin typeface="+mn-lt"/>
              </a:rPr>
              <a:t>ellos</a:t>
            </a:r>
          </a:p>
          <a:p>
            <a:pPr marL="342900" indent="-342900">
              <a:buFont typeface="Arial" panose="020B0604020202020204" pitchFamily="34" charset="0"/>
              <a:buChar char="•"/>
            </a:pPr>
            <a:r>
              <a:rPr lang="en-US" sz="2400" dirty="0" err="1" smtClean="0">
                <a:solidFill>
                  <a:schemeClr val="bg1"/>
                </a:solidFill>
                <a:latin typeface="+mn-lt"/>
              </a:rPr>
              <a:t>Mantener</a:t>
            </a:r>
            <a:r>
              <a:rPr lang="en-US" sz="2400" dirty="0" smtClean="0">
                <a:solidFill>
                  <a:schemeClr val="bg1"/>
                </a:solidFill>
                <a:latin typeface="+mn-lt"/>
              </a:rPr>
              <a:t> el </a:t>
            </a:r>
            <a:r>
              <a:rPr lang="en-US" sz="2400" dirty="0" err="1" smtClean="0">
                <a:solidFill>
                  <a:schemeClr val="bg1"/>
                </a:solidFill>
                <a:latin typeface="+mn-lt"/>
              </a:rPr>
              <a:t>mismo</a:t>
            </a:r>
            <a:r>
              <a:rPr lang="en-US" sz="2400" dirty="0" smtClean="0">
                <a:solidFill>
                  <a:schemeClr val="bg1"/>
                </a:solidFill>
                <a:latin typeface="+mn-lt"/>
              </a:rPr>
              <a:t> layout </a:t>
            </a:r>
            <a:r>
              <a:rPr lang="en-US" sz="2400" dirty="0" err="1" smtClean="0">
                <a:solidFill>
                  <a:schemeClr val="bg1"/>
                </a:solidFill>
                <a:latin typeface="+mn-lt"/>
              </a:rPr>
              <a:t>en</a:t>
            </a:r>
            <a:r>
              <a:rPr lang="en-US" sz="2400" dirty="0" smtClean="0">
                <a:solidFill>
                  <a:schemeClr val="bg1"/>
                </a:solidFill>
                <a:latin typeface="+mn-lt"/>
              </a:rPr>
              <a:t> </a:t>
            </a:r>
            <a:r>
              <a:rPr lang="en-US" sz="2400" dirty="0" err="1" smtClean="0">
                <a:solidFill>
                  <a:schemeClr val="bg1"/>
                </a:solidFill>
                <a:latin typeface="+mn-lt"/>
              </a:rPr>
              <a:t>todas</a:t>
            </a:r>
            <a:r>
              <a:rPr lang="en-US" sz="2400" dirty="0" smtClean="0">
                <a:solidFill>
                  <a:schemeClr val="bg1"/>
                </a:solidFill>
                <a:latin typeface="+mn-lt"/>
              </a:rPr>
              <a:t> las </a:t>
            </a:r>
            <a:r>
              <a:rPr lang="en-US" sz="2400" dirty="0" err="1" smtClean="0">
                <a:solidFill>
                  <a:schemeClr val="bg1"/>
                </a:solidFill>
                <a:latin typeface="+mn-lt"/>
              </a:rPr>
              <a:t>páginas</a:t>
            </a:r>
            <a:endParaRPr lang="en-US" sz="2400" dirty="0">
              <a:solidFill>
                <a:schemeClr val="bg1"/>
              </a:solidFill>
              <a:latin typeface="+mn-lt"/>
            </a:endParaRPr>
          </a:p>
          <a:p>
            <a:pPr marL="342900" indent="-342900">
              <a:buFont typeface="Arial" panose="020B0604020202020204" pitchFamily="34" charset="0"/>
              <a:buChar char="•"/>
            </a:pPr>
            <a:endParaRPr lang="en-US" sz="2400" dirty="0" smtClean="0">
              <a:solidFill>
                <a:schemeClr val="bg1"/>
              </a:solidFill>
              <a:latin typeface="+mn-lt"/>
            </a:endParaRPr>
          </a:p>
          <a:p>
            <a:pPr marL="342900" indent="-342900">
              <a:buFont typeface="Arial" panose="020B0604020202020204" pitchFamily="34" charset="0"/>
              <a:buChar char="•"/>
            </a:pPr>
            <a:r>
              <a:rPr lang="es-AR" sz="2400" dirty="0">
                <a:solidFill>
                  <a:schemeClr val="bg1"/>
                </a:solidFill>
                <a:latin typeface="+mn-lt"/>
              </a:rPr>
              <a:t>Uno de </a:t>
            </a:r>
            <a:r>
              <a:rPr lang="es-AR" sz="2400" dirty="0" smtClean="0">
                <a:solidFill>
                  <a:schemeClr val="bg1"/>
                </a:solidFill>
                <a:latin typeface="+mn-lt"/>
              </a:rPr>
              <a:t>los </a:t>
            </a:r>
            <a:r>
              <a:rPr lang="es-AR" sz="2400" dirty="0">
                <a:solidFill>
                  <a:schemeClr val="bg1"/>
                </a:solidFill>
                <a:latin typeface="+mn-lt"/>
              </a:rPr>
              <a:t>ejemplos más comunes </a:t>
            </a:r>
            <a:r>
              <a:rPr lang="es-AR" sz="2400" dirty="0" smtClean="0">
                <a:solidFill>
                  <a:schemeClr val="bg1"/>
                </a:solidFill>
                <a:latin typeface="+mn-lt"/>
              </a:rPr>
              <a:t>del convencionalismo en diseño web es el </a:t>
            </a:r>
            <a:r>
              <a:rPr lang="es-AR" sz="2400" dirty="0">
                <a:solidFill>
                  <a:schemeClr val="bg1"/>
                </a:solidFill>
                <a:latin typeface="+mn-lt"/>
              </a:rPr>
              <a:t>uso de un icono de </a:t>
            </a:r>
            <a:r>
              <a:rPr lang="es-AR" sz="2400" dirty="0" smtClean="0">
                <a:solidFill>
                  <a:schemeClr val="bg1"/>
                </a:solidFill>
                <a:latin typeface="+mn-lt"/>
              </a:rPr>
              <a:t>carrito de compras </a:t>
            </a:r>
            <a:r>
              <a:rPr lang="es-AR" sz="2400" dirty="0">
                <a:solidFill>
                  <a:schemeClr val="bg1"/>
                </a:solidFill>
                <a:latin typeface="+mn-lt"/>
              </a:rPr>
              <a:t>en un sitio de comercio electrónico:</a:t>
            </a:r>
          </a:p>
        </p:txBody>
      </p:sp>
      <p:pic>
        <p:nvPicPr>
          <p:cNvPr id="4" name="Picture 3"/>
          <p:cNvPicPr>
            <a:picLocks noChangeAspect="1"/>
          </p:cNvPicPr>
          <p:nvPr/>
        </p:nvPicPr>
        <p:blipFill>
          <a:blip r:embed="rId2"/>
          <a:stretch>
            <a:fillRect/>
          </a:stretch>
        </p:blipFill>
        <p:spPr>
          <a:xfrm>
            <a:off x="57582" y="2038977"/>
            <a:ext cx="8978914" cy="4752528"/>
          </a:xfrm>
          <a:prstGeom prst="rect">
            <a:avLst/>
          </a:prstGeom>
        </p:spPr>
      </p:pic>
    </p:spTree>
    <p:extLst>
      <p:ext uri="{BB962C8B-B14F-4D97-AF65-F5344CB8AC3E}">
        <p14:creationId xmlns:p14="http://schemas.microsoft.com/office/powerpoint/2010/main" val="324600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251520" y="404664"/>
            <a:ext cx="7772400" cy="1143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AR" sz="4400" dirty="0" smtClean="0">
                <a:solidFill>
                  <a:schemeClr val="bg1"/>
                </a:solidFill>
              </a:rPr>
              <a:t>ACCESIBILIDAD</a:t>
            </a:r>
            <a:endParaRPr lang="es-AR" sz="4400" dirty="0">
              <a:solidFill>
                <a:schemeClr val="bg1"/>
              </a:solidFill>
            </a:endParaRPr>
          </a:p>
          <a:p>
            <a:pPr fontAlgn="auto">
              <a:spcAft>
                <a:spcPts val="0"/>
              </a:spcAft>
            </a:pPr>
            <a:endParaRPr lang="es-ES" altLang="en-US" sz="4400" dirty="0" smtClean="0">
              <a:solidFill>
                <a:schemeClr val="bg1"/>
              </a:solidFill>
            </a:endParaRPr>
          </a:p>
        </p:txBody>
      </p:sp>
      <p:sp>
        <p:nvSpPr>
          <p:cNvPr id="3" name="Rectangle 2"/>
          <p:cNvSpPr/>
          <p:nvPr/>
        </p:nvSpPr>
        <p:spPr>
          <a:xfrm>
            <a:off x="216372" y="1196752"/>
            <a:ext cx="8892131" cy="1015663"/>
          </a:xfrm>
          <a:prstGeom prst="rect">
            <a:avLst/>
          </a:prstGeom>
        </p:spPr>
        <p:txBody>
          <a:bodyPr wrap="square">
            <a:spAutoFit/>
          </a:bodyPr>
          <a:lstStyle/>
          <a:p>
            <a:r>
              <a:rPr lang="es-AR" sz="2000" dirty="0" smtClean="0">
                <a:solidFill>
                  <a:schemeClr val="bg1"/>
                </a:solidFill>
                <a:latin typeface="+mn-lt"/>
              </a:rPr>
              <a:t>El </a:t>
            </a:r>
            <a:r>
              <a:rPr lang="es-AR" sz="2000" dirty="0">
                <a:solidFill>
                  <a:schemeClr val="bg1"/>
                </a:solidFill>
                <a:latin typeface="+mn-lt"/>
              </a:rPr>
              <a:t>consumo de </a:t>
            </a:r>
            <a:r>
              <a:rPr lang="es-AR" sz="2000" dirty="0" smtClean="0">
                <a:solidFill>
                  <a:schemeClr val="bg1"/>
                </a:solidFill>
                <a:latin typeface="+mn-lt"/>
              </a:rPr>
              <a:t>internet utilizando </a:t>
            </a:r>
            <a:r>
              <a:rPr lang="es-AR" sz="2000" dirty="0" err="1" smtClean="0">
                <a:solidFill>
                  <a:schemeClr val="bg1"/>
                </a:solidFill>
                <a:latin typeface="+mn-lt"/>
              </a:rPr>
              <a:t>Tablets</a:t>
            </a:r>
            <a:r>
              <a:rPr lang="es-AR" sz="2000" dirty="0" smtClean="0">
                <a:solidFill>
                  <a:schemeClr val="bg1"/>
                </a:solidFill>
                <a:latin typeface="+mn-lt"/>
              </a:rPr>
              <a:t> </a:t>
            </a:r>
            <a:r>
              <a:rPr lang="es-AR" sz="2000" dirty="0">
                <a:solidFill>
                  <a:schemeClr val="bg1"/>
                </a:solidFill>
                <a:latin typeface="+mn-lt"/>
              </a:rPr>
              <a:t>creció un 30% entre 2013 y 2015. </a:t>
            </a:r>
            <a:r>
              <a:rPr lang="es-AR" sz="2000" dirty="0" smtClean="0">
                <a:solidFill>
                  <a:schemeClr val="bg1"/>
                </a:solidFill>
                <a:latin typeface="+mn-lt"/>
              </a:rPr>
              <a:t>Con el uso de </a:t>
            </a:r>
            <a:r>
              <a:rPr lang="es-AR" sz="2000" dirty="0" err="1" smtClean="0">
                <a:solidFill>
                  <a:schemeClr val="bg1"/>
                </a:solidFill>
                <a:latin typeface="+mn-lt"/>
              </a:rPr>
              <a:t>Smartphones</a:t>
            </a:r>
            <a:r>
              <a:rPr lang="es-AR" sz="2000" dirty="0" smtClean="0">
                <a:solidFill>
                  <a:schemeClr val="bg1"/>
                </a:solidFill>
                <a:latin typeface="+mn-lt"/>
              </a:rPr>
              <a:t> el </a:t>
            </a:r>
            <a:r>
              <a:rPr lang="es-AR" sz="2000" dirty="0">
                <a:solidFill>
                  <a:schemeClr val="bg1"/>
                </a:solidFill>
                <a:latin typeface="+mn-lt"/>
              </a:rPr>
              <a:t>consumo de Internet, </a:t>
            </a:r>
            <a:r>
              <a:rPr lang="es-AR" sz="2000" dirty="0" smtClean="0">
                <a:solidFill>
                  <a:schemeClr val="bg1"/>
                </a:solidFill>
                <a:latin typeface="+mn-lt"/>
              </a:rPr>
              <a:t>creció </a:t>
            </a:r>
            <a:r>
              <a:rPr lang="es-AR" sz="2000" dirty="0">
                <a:solidFill>
                  <a:schemeClr val="bg1"/>
                </a:solidFill>
                <a:latin typeface="+mn-lt"/>
              </a:rPr>
              <a:t>un 78% durante el mismo período de tiempo.</a:t>
            </a:r>
          </a:p>
        </p:txBody>
      </p:sp>
      <p:sp>
        <p:nvSpPr>
          <p:cNvPr id="6" name="Rectangle 5"/>
          <p:cNvSpPr/>
          <p:nvPr/>
        </p:nvSpPr>
        <p:spPr>
          <a:xfrm>
            <a:off x="216372" y="2551837"/>
            <a:ext cx="8460084" cy="1015663"/>
          </a:xfrm>
          <a:prstGeom prst="rect">
            <a:avLst/>
          </a:prstGeom>
        </p:spPr>
        <p:txBody>
          <a:bodyPr wrap="square">
            <a:spAutoFit/>
          </a:bodyPr>
          <a:lstStyle/>
          <a:p>
            <a:r>
              <a:rPr lang="es-AR" sz="2000" b="1" dirty="0">
                <a:solidFill>
                  <a:schemeClr val="bg1"/>
                </a:solidFill>
                <a:latin typeface="+mn-lt"/>
              </a:rPr>
              <a:t>Lección: </a:t>
            </a:r>
            <a:r>
              <a:rPr lang="es-AR" sz="2000" dirty="0" smtClean="0">
                <a:solidFill>
                  <a:schemeClr val="bg1"/>
                </a:solidFill>
                <a:latin typeface="+mn-lt"/>
              </a:rPr>
              <a:t>Para proporcionar </a:t>
            </a:r>
            <a:r>
              <a:rPr lang="es-AR" sz="2000" dirty="0">
                <a:solidFill>
                  <a:schemeClr val="bg1"/>
                </a:solidFill>
                <a:latin typeface="+mn-lt"/>
              </a:rPr>
              <a:t>una verdadera experiencia de usuario, </a:t>
            </a:r>
            <a:r>
              <a:rPr lang="es-AR" sz="2000" dirty="0" smtClean="0">
                <a:solidFill>
                  <a:schemeClr val="bg1"/>
                </a:solidFill>
                <a:latin typeface="+mn-lt"/>
              </a:rPr>
              <a:t>el </a:t>
            </a:r>
            <a:r>
              <a:rPr lang="es-AR" sz="2000" dirty="0">
                <a:solidFill>
                  <a:schemeClr val="bg1"/>
                </a:solidFill>
                <a:latin typeface="+mn-lt"/>
              </a:rPr>
              <a:t>sitio tiene que ser compatible con los diferentes </a:t>
            </a:r>
            <a:r>
              <a:rPr lang="es-AR" sz="2000" dirty="0" smtClean="0">
                <a:solidFill>
                  <a:schemeClr val="bg1"/>
                </a:solidFill>
                <a:latin typeface="+mn-lt"/>
              </a:rPr>
              <a:t>dispositivos, sistemas operativos, y navegadores.</a:t>
            </a:r>
            <a:endParaRPr lang="es-AR" sz="2000" dirty="0">
              <a:solidFill>
                <a:schemeClr val="bg1"/>
              </a:solidFill>
              <a:latin typeface="+mn-lt"/>
            </a:endParaRPr>
          </a:p>
        </p:txBody>
      </p:sp>
      <p:sp>
        <p:nvSpPr>
          <p:cNvPr id="7" name="Rectangle 6"/>
          <p:cNvSpPr/>
          <p:nvPr/>
        </p:nvSpPr>
        <p:spPr>
          <a:xfrm>
            <a:off x="216372" y="3906922"/>
            <a:ext cx="8460084" cy="984885"/>
          </a:xfrm>
          <a:prstGeom prst="rect">
            <a:avLst/>
          </a:prstGeom>
        </p:spPr>
        <p:txBody>
          <a:bodyPr wrap="square">
            <a:spAutoFit/>
          </a:bodyPr>
          <a:lstStyle/>
          <a:p>
            <a:r>
              <a:rPr lang="en-US" sz="2000" dirty="0" smtClean="0">
                <a:solidFill>
                  <a:schemeClr val="bg1"/>
                </a:solidFill>
                <a:latin typeface="+mn-lt"/>
              </a:rPr>
              <a:t>A </a:t>
            </a:r>
            <a:r>
              <a:rPr lang="en-US" sz="2000" dirty="0" err="1" smtClean="0">
                <a:solidFill>
                  <a:schemeClr val="bg1"/>
                </a:solidFill>
                <a:latin typeface="+mn-lt"/>
              </a:rPr>
              <a:t>tener</a:t>
            </a:r>
            <a:r>
              <a:rPr lang="en-US" sz="2000" dirty="0" smtClean="0">
                <a:solidFill>
                  <a:schemeClr val="bg1"/>
                </a:solidFill>
                <a:latin typeface="+mn-lt"/>
              </a:rPr>
              <a:t> </a:t>
            </a:r>
            <a:r>
              <a:rPr lang="en-US" sz="2000" dirty="0" err="1" smtClean="0">
                <a:solidFill>
                  <a:schemeClr val="bg1"/>
                </a:solidFill>
                <a:latin typeface="+mn-lt"/>
              </a:rPr>
              <a:t>en</a:t>
            </a:r>
            <a:r>
              <a:rPr lang="en-US" sz="2000" dirty="0" smtClean="0">
                <a:solidFill>
                  <a:schemeClr val="bg1"/>
                </a:solidFill>
                <a:latin typeface="+mn-lt"/>
              </a:rPr>
              <a:t> </a:t>
            </a:r>
            <a:r>
              <a:rPr lang="en-US" sz="2000" dirty="0" err="1" smtClean="0">
                <a:solidFill>
                  <a:schemeClr val="bg1"/>
                </a:solidFill>
                <a:latin typeface="+mn-lt"/>
              </a:rPr>
              <a:t>cuenta</a:t>
            </a:r>
            <a:r>
              <a:rPr lang="en-US" sz="2000" dirty="0" smtClean="0">
                <a:solidFill>
                  <a:schemeClr val="bg1"/>
                </a:solidFill>
                <a:latin typeface="+mn-lt"/>
              </a:rPr>
              <a:t>, </a:t>
            </a:r>
            <a:r>
              <a:rPr lang="en-US" sz="2000" dirty="0" err="1" smtClean="0">
                <a:solidFill>
                  <a:schemeClr val="bg1"/>
                </a:solidFill>
                <a:latin typeface="+mn-lt"/>
              </a:rPr>
              <a:t>accesibilidad</a:t>
            </a:r>
            <a:r>
              <a:rPr lang="en-US" sz="2000" dirty="0" smtClean="0">
                <a:solidFill>
                  <a:schemeClr val="bg1"/>
                </a:solidFill>
                <a:latin typeface="+mn-lt"/>
              </a:rPr>
              <a:t> </a:t>
            </a:r>
            <a:r>
              <a:rPr lang="en-US" sz="2000" dirty="0" err="1" smtClean="0">
                <a:solidFill>
                  <a:schemeClr val="bg1"/>
                </a:solidFill>
                <a:latin typeface="+mn-lt"/>
              </a:rPr>
              <a:t>tambien</a:t>
            </a:r>
            <a:r>
              <a:rPr lang="en-US" sz="2000" dirty="0" smtClean="0">
                <a:solidFill>
                  <a:schemeClr val="bg1"/>
                </a:solidFill>
                <a:latin typeface="+mn-lt"/>
              </a:rPr>
              <a:t> </a:t>
            </a:r>
            <a:r>
              <a:rPr lang="en-US" sz="2000" dirty="0" err="1" smtClean="0">
                <a:solidFill>
                  <a:schemeClr val="bg1"/>
                </a:solidFill>
                <a:latin typeface="+mn-lt"/>
              </a:rPr>
              <a:t>incluye</a:t>
            </a:r>
            <a:r>
              <a:rPr lang="en-US" sz="2000" dirty="0" smtClean="0">
                <a:solidFill>
                  <a:schemeClr val="bg1"/>
                </a:solidFill>
                <a:latin typeface="+mn-lt"/>
              </a:rPr>
              <a:t> </a:t>
            </a:r>
            <a:r>
              <a:rPr lang="en-US" sz="2000" dirty="0" err="1" smtClean="0">
                <a:solidFill>
                  <a:schemeClr val="bg1"/>
                </a:solidFill>
                <a:latin typeface="+mn-lt"/>
              </a:rPr>
              <a:t>tiempos</a:t>
            </a:r>
            <a:r>
              <a:rPr lang="en-US" sz="2000" dirty="0" smtClean="0">
                <a:solidFill>
                  <a:schemeClr val="bg1"/>
                </a:solidFill>
                <a:latin typeface="+mn-lt"/>
              </a:rPr>
              <a:t> de </a:t>
            </a:r>
            <a:r>
              <a:rPr lang="en-US" sz="2000" dirty="0" err="1" smtClean="0">
                <a:solidFill>
                  <a:schemeClr val="bg1"/>
                </a:solidFill>
                <a:latin typeface="+mn-lt"/>
              </a:rPr>
              <a:t>acceso</a:t>
            </a:r>
            <a:r>
              <a:rPr lang="en-US" sz="2000" dirty="0">
                <a:solidFill>
                  <a:schemeClr val="bg1"/>
                </a:solidFill>
              </a:rPr>
              <a:t> </a:t>
            </a:r>
            <a:r>
              <a:rPr lang="en-US" sz="2000" dirty="0" smtClean="0">
                <a:solidFill>
                  <a:schemeClr val="bg1"/>
                </a:solidFill>
              </a:rPr>
              <a:t>(</a:t>
            </a:r>
            <a:r>
              <a:rPr lang="en-US" sz="2000" dirty="0" err="1" smtClean="0">
                <a:solidFill>
                  <a:schemeClr val="bg1"/>
                </a:solidFill>
              </a:rPr>
              <a:t>una</a:t>
            </a:r>
            <a:r>
              <a:rPr lang="en-US" sz="2000" dirty="0" smtClean="0">
                <a:solidFill>
                  <a:schemeClr val="bg1"/>
                </a:solidFill>
              </a:rPr>
              <a:t> web </a:t>
            </a:r>
            <a:r>
              <a:rPr lang="en-US" sz="2000" dirty="0" err="1" smtClean="0">
                <a:solidFill>
                  <a:schemeClr val="bg1"/>
                </a:solidFill>
              </a:rPr>
              <a:t>pesada</a:t>
            </a:r>
            <a:r>
              <a:rPr lang="en-US" sz="2000" dirty="0" smtClean="0">
                <a:solidFill>
                  <a:schemeClr val="bg1"/>
                </a:solidFill>
              </a:rPr>
              <a:t> no </a:t>
            </a:r>
            <a:r>
              <a:rPr lang="en-US" sz="2000" dirty="0" err="1" smtClean="0">
                <a:solidFill>
                  <a:schemeClr val="bg1"/>
                </a:solidFill>
              </a:rPr>
              <a:t>es</a:t>
            </a:r>
            <a:r>
              <a:rPr lang="en-US" sz="2000" dirty="0" smtClean="0">
                <a:solidFill>
                  <a:schemeClr val="bg1"/>
                </a:solidFill>
              </a:rPr>
              <a:t> accessible </a:t>
            </a:r>
            <a:r>
              <a:rPr lang="en-US" sz="2000" dirty="0" err="1" smtClean="0">
                <a:solidFill>
                  <a:schemeClr val="bg1"/>
                </a:solidFill>
              </a:rPr>
              <a:t>desde</a:t>
            </a:r>
            <a:r>
              <a:rPr lang="en-US" sz="2000" dirty="0" smtClean="0">
                <a:solidFill>
                  <a:schemeClr val="bg1"/>
                </a:solidFill>
              </a:rPr>
              <a:t> un cellular </a:t>
            </a:r>
            <a:r>
              <a:rPr lang="en-US" sz="2000" dirty="0" err="1" smtClean="0">
                <a:solidFill>
                  <a:schemeClr val="bg1"/>
                </a:solidFill>
              </a:rPr>
              <a:t>en</a:t>
            </a:r>
            <a:r>
              <a:rPr lang="en-US" sz="2000" dirty="0" smtClean="0">
                <a:solidFill>
                  <a:schemeClr val="bg1"/>
                </a:solidFill>
              </a:rPr>
              <a:t> el campo…), y </a:t>
            </a:r>
            <a:r>
              <a:rPr lang="es-AR" b="1" cap="all" dirty="0">
                <a:solidFill>
                  <a:schemeClr val="bg1"/>
                </a:solidFill>
              </a:rPr>
              <a:t>DISEÑO </a:t>
            </a:r>
            <a:r>
              <a:rPr lang="es-AR" b="1" cap="all" dirty="0" smtClean="0">
                <a:solidFill>
                  <a:schemeClr val="bg1"/>
                </a:solidFill>
              </a:rPr>
              <a:t>INCLUSIVO</a:t>
            </a:r>
            <a:endParaRPr lang="es-AR" b="1" cap="all" dirty="0">
              <a:solidFill>
                <a:schemeClr val="bg1"/>
              </a:solidFill>
            </a:endParaRPr>
          </a:p>
        </p:txBody>
      </p:sp>
    </p:spTree>
    <p:extLst>
      <p:ext uri="{BB962C8B-B14F-4D97-AF65-F5344CB8AC3E}">
        <p14:creationId xmlns:p14="http://schemas.microsoft.com/office/powerpoint/2010/main" val="27635747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251520" y="404664"/>
            <a:ext cx="7772400" cy="1143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AR" sz="4400" dirty="0" smtClean="0">
                <a:solidFill>
                  <a:schemeClr val="bg1"/>
                </a:solidFill>
              </a:rPr>
              <a:t>DISEÑO INCLUSIVO</a:t>
            </a:r>
            <a:endParaRPr lang="es-AR" sz="4400" dirty="0">
              <a:solidFill>
                <a:schemeClr val="bg1"/>
              </a:solidFill>
            </a:endParaRPr>
          </a:p>
          <a:p>
            <a:pPr fontAlgn="auto">
              <a:spcAft>
                <a:spcPts val="0"/>
              </a:spcAft>
            </a:pPr>
            <a:endParaRPr lang="es-ES" altLang="en-US" sz="4400" dirty="0" smtClean="0">
              <a:solidFill>
                <a:schemeClr val="bg1"/>
              </a:solidFill>
            </a:endParaRPr>
          </a:p>
        </p:txBody>
      </p:sp>
      <p:sp>
        <p:nvSpPr>
          <p:cNvPr id="7" name="Rectangle 6"/>
          <p:cNvSpPr/>
          <p:nvPr/>
        </p:nvSpPr>
        <p:spPr>
          <a:xfrm>
            <a:off x="267506" y="1844824"/>
            <a:ext cx="8460084" cy="3539430"/>
          </a:xfrm>
          <a:prstGeom prst="rect">
            <a:avLst/>
          </a:prstGeom>
        </p:spPr>
        <p:txBody>
          <a:bodyPr wrap="square">
            <a:spAutoFit/>
          </a:bodyPr>
          <a:lstStyle/>
          <a:p>
            <a:pPr marL="342900" indent="-342900">
              <a:buFont typeface="Arial" panose="020B0604020202020204" pitchFamily="34" charset="0"/>
              <a:buChar char="•"/>
            </a:pPr>
            <a:r>
              <a:rPr lang="es-AR" sz="3200" dirty="0" smtClean="0">
                <a:solidFill>
                  <a:schemeClr val="bg1"/>
                </a:solidFill>
              </a:rPr>
              <a:t>En </a:t>
            </a:r>
            <a:r>
              <a:rPr lang="es-AR" sz="3200" dirty="0" err="1" smtClean="0">
                <a:solidFill>
                  <a:schemeClr val="bg1"/>
                </a:solidFill>
              </a:rPr>
              <a:t>Html</a:t>
            </a:r>
            <a:r>
              <a:rPr lang="es-AR" sz="3200" dirty="0" smtClean="0">
                <a:solidFill>
                  <a:schemeClr val="bg1"/>
                </a:solidFill>
              </a:rPr>
              <a:t> Existen Más Etiquetas Además De </a:t>
            </a:r>
            <a:r>
              <a:rPr lang="es-AR" sz="3200" dirty="0" err="1" smtClean="0">
                <a:solidFill>
                  <a:schemeClr val="bg1"/>
                </a:solidFill>
              </a:rPr>
              <a:t>Div</a:t>
            </a:r>
            <a:r>
              <a:rPr lang="es-AR" sz="3200" dirty="0" smtClean="0">
                <a:solidFill>
                  <a:schemeClr val="bg1"/>
                </a:solidFill>
              </a:rPr>
              <a:t> Y </a:t>
            </a:r>
            <a:r>
              <a:rPr lang="es-AR" sz="3200" dirty="0" err="1" smtClean="0">
                <a:solidFill>
                  <a:schemeClr val="bg1"/>
                </a:solidFill>
              </a:rPr>
              <a:t>Span</a:t>
            </a:r>
            <a:r>
              <a:rPr lang="es-AR" sz="3200" dirty="0" smtClean="0">
                <a:solidFill>
                  <a:schemeClr val="bg1"/>
                </a:solidFill>
              </a:rPr>
              <a:t>…usar </a:t>
            </a:r>
            <a:r>
              <a:rPr lang="es-AR" sz="3200" dirty="0" err="1" smtClean="0">
                <a:solidFill>
                  <a:schemeClr val="bg1"/>
                </a:solidFill>
              </a:rPr>
              <a:t>Tags</a:t>
            </a:r>
            <a:r>
              <a:rPr lang="es-AR" sz="3200" dirty="0" smtClean="0">
                <a:solidFill>
                  <a:schemeClr val="bg1"/>
                </a:solidFill>
              </a:rPr>
              <a:t> Adecuados En Lugar De Sopas De </a:t>
            </a:r>
            <a:r>
              <a:rPr lang="es-AR" sz="3200" dirty="0" err="1" smtClean="0">
                <a:solidFill>
                  <a:schemeClr val="bg1"/>
                </a:solidFill>
              </a:rPr>
              <a:t>Divs</a:t>
            </a:r>
            <a:r>
              <a:rPr lang="es-AR" sz="3200" dirty="0" smtClean="0">
                <a:solidFill>
                  <a:schemeClr val="bg1"/>
                </a:solidFill>
              </a:rPr>
              <a:t> O Sopas De </a:t>
            </a:r>
            <a:r>
              <a:rPr lang="es-AR" sz="3200" dirty="0" err="1" smtClean="0">
                <a:solidFill>
                  <a:schemeClr val="bg1"/>
                </a:solidFill>
              </a:rPr>
              <a:t>Spans</a:t>
            </a:r>
            <a:endParaRPr lang="es-AR" sz="3200" dirty="0" smtClean="0">
              <a:solidFill>
                <a:schemeClr val="bg1"/>
              </a:solidFill>
            </a:endParaRPr>
          </a:p>
          <a:p>
            <a:pPr marL="342900" indent="-342900">
              <a:buFont typeface="Arial" panose="020B0604020202020204" pitchFamily="34" charset="0"/>
              <a:buChar char="•"/>
            </a:pPr>
            <a:endParaRPr lang="es-AR" sz="3200" dirty="0" smtClean="0">
              <a:solidFill>
                <a:schemeClr val="bg1"/>
              </a:solidFill>
            </a:endParaRPr>
          </a:p>
          <a:p>
            <a:pPr marL="800100" lvl="1" indent="-342900">
              <a:buFont typeface="Arial" panose="020B0604020202020204" pitchFamily="34" charset="0"/>
              <a:buChar char="•"/>
            </a:pPr>
            <a:r>
              <a:rPr lang="es-AR" sz="3200" dirty="0" smtClean="0">
                <a:solidFill>
                  <a:schemeClr val="bg1"/>
                </a:solidFill>
              </a:rPr>
              <a:t>Lineamientos W3c</a:t>
            </a:r>
          </a:p>
          <a:p>
            <a:pPr marL="800100" lvl="1" indent="-342900">
              <a:buFont typeface="Arial" panose="020B0604020202020204" pitchFamily="34" charset="0"/>
              <a:buChar char="•"/>
            </a:pPr>
            <a:r>
              <a:rPr lang="es-AR" sz="3200" dirty="0" smtClean="0">
                <a:solidFill>
                  <a:schemeClr val="bg1"/>
                </a:solidFill>
              </a:rPr>
              <a:t>Pautas </a:t>
            </a:r>
            <a:r>
              <a:rPr lang="es-AR" sz="3200" dirty="0" err="1" smtClean="0">
                <a:solidFill>
                  <a:schemeClr val="bg1"/>
                </a:solidFill>
              </a:rPr>
              <a:t>Wai</a:t>
            </a:r>
            <a:r>
              <a:rPr lang="es-AR" sz="3200" dirty="0" smtClean="0">
                <a:solidFill>
                  <a:schemeClr val="bg1"/>
                </a:solidFill>
              </a:rPr>
              <a:t>-aria</a:t>
            </a:r>
          </a:p>
          <a:p>
            <a:pPr marL="800100" lvl="1" indent="-342900">
              <a:buFont typeface="Arial" panose="020B0604020202020204" pitchFamily="34" charset="0"/>
              <a:buChar char="•"/>
            </a:pPr>
            <a:r>
              <a:rPr lang="es-AR" sz="3200" dirty="0" smtClean="0">
                <a:solidFill>
                  <a:schemeClr val="bg1"/>
                </a:solidFill>
              </a:rPr>
              <a:t>Normas </a:t>
            </a:r>
            <a:r>
              <a:rPr lang="es-AR" sz="3200" dirty="0" err="1" smtClean="0">
                <a:solidFill>
                  <a:schemeClr val="bg1"/>
                </a:solidFill>
              </a:rPr>
              <a:t>Wcag</a:t>
            </a:r>
            <a:r>
              <a:rPr lang="es-AR" sz="3200" dirty="0" smtClean="0">
                <a:solidFill>
                  <a:schemeClr val="bg1"/>
                </a:solidFill>
              </a:rPr>
              <a:t> 2.1</a:t>
            </a:r>
          </a:p>
        </p:txBody>
      </p:sp>
    </p:spTree>
    <p:extLst>
      <p:ext uri="{BB962C8B-B14F-4D97-AF65-F5344CB8AC3E}">
        <p14:creationId xmlns:p14="http://schemas.microsoft.com/office/powerpoint/2010/main" val="247511683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251520" y="404664"/>
            <a:ext cx="7772400" cy="1143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AR" sz="4400" dirty="0" smtClean="0">
                <a:solidFill>
                  <a:schemeClr val="bg1"/>
                </a:solidFill>
              </a:rPr>
              <a:t>DISEÑO INCLUSIVO</a:t>
            </a:r>
            <a:endParaRPr lang="es-AR" sz="4400" dirty="0">
              <a:solidFill>
                <a:schemeClr val="bg1"/>
              </a:solidFill>
            </a:endParaRPr>
          </a:p>
          <a:p>
            <a:pPr fontAlgn="auto">
              <a:spcAft>
                <a:spcPts val="0"/>
              </a:spcAft>
            </a:pPr>
            <a:endParaRPr lang="es-ES" altLang="en-US" sz="4400" dirty="0" smtClean="0">
              <a:solidFill>
                <a:schemeClr val="bg1"/>
              </a:solidFill>
            </a:endParaRPr>
          </a:p>
        </p:txBody>
      </p:sp>
      <p:sp>
        <p:nvSpPr>
          <p:cNvPr id="7" name="Rectangle 6"/>
          <p:cNvSpPr/>
          <p:nvPr/>
        </p:nvSpPr>
        <p:spPr>
          <a:xfrm>
            <a:off x="251520" y="1545357"/>
            <a:ext cx="8460084" cy="5078313"/>
          </a:xfrm>
          <a:prstGeom prst="rect">
            <a:avLst/>
          </a:prstGeom>
        </p:spPr>
        <p:txBody>
          <a:bodyPr wrap="square">
            <a:spAutoFit/>
          </a:bodyPr>
          <a:lstStyle/>
          <a:p>
            <a:pPr marL="342900" indent="-342900">
              <a:buFont typeface="Arial" panose="020B0604020202020204" pitchFamily="34" charset="0"/>
              <a:buChar char="•"/>
            </a:pPr>
            <a:r>
              <a:rPr lang="es-AR" sz="3200" dirty="0" smtClean="0">
                <a:solidFill>
                  <a:schemeClr val="bg1"/>
                </a:solidFill>
              </a:rPr>
              <a:t>Validadores Automáticos:</a:t>
            </a:r>
          </a:p>
          <a:p>
            <a:pPr marL="800100" lvl="1" indent="-342900">
              <a:buFont typeface="Arial" panose="020B0604020202020204" pitchFamily="34" charset="0"/>
              <a:buChar char="•"/>
            </a:pPr>
            <a:r>
              <a:rPr lang="es-AR" sz="3200" dirty="0" err="1" smtClean="0">
                <a:solidFill>
                  <a:schemeClr val="bg1"/>
                </a:solidFill>
              </a:rPr>
              <a:t>Achecker</a:t>
            </a:r>
            <a:endParaRPr lang="es-AR" sz="3200" dirty="0" smtClean="0">
              <a:solidFill>
                <a:schemeClr val="bg1"/>
              </a:solidFill>
            </a:endParaRPr>
          </a:p>
          <a:p>
            <a:pPr marL="800100" lvl="1" indent="-342900">
              <a:buFont typeface="Arial" panose="020B0604020202020204" pitchFamily="34" charset="0"/>
              <a:buChar char="•"/>
            </a:pPr>
            <a:r>
              <a:rPr lang="es-AR" sz="3200" dirty="0" smtClean="0">
                <a:solidFill>
                  <a:schemeClr val="bg1"/>
                </a:solidFill>
              </a:rPr>
              <a:t>Wave</a:t>
            </a:r>
          </a:p>
          <a:p>
            <a:pPr marL="800100" lvl="1" indent="-342900">
              <a:buFont typeface="Arial" panose="020B0604020202020204" pitchFamily="34" charset="0"/>
              <a:buChar char="•"/>
            </a:pPr>
            <a:r>
              <a:rPr lang="es-AR" sz="3200" dirty="0" err="1" smtClean="0">
                <a:solidFill>
                  <a:schemeClr val="bg1"/>
                </a:solidFill>
              </a:rPr>
              <a:t>Examinator</a:t>
            </a:r>
            <a:endParaRPr lang="es-AR" sz="3200" dirty="0" smtClean="0">
              <a:solidFill>
                <a:schemeClr val="bg1"/>
              </a:solidFill>
            </a:endParaRPr>
          </a:p>
          <a:p>
            <a:pPr marL="800100" lvl="1" indent="-342900">
              <a:buFont typeface="Arial" panose="020B0604020202020204" pitchFamily="34" charset="0"/>
              <a:buChar char="•"/>
            </a:pPr>
            <a:r>
              <a:rPr lang="es-AR" sz="3200" dirty="0" smtClean="0">
                <a:solidFill>
                  <a:schemeClr val="bg1"/>
                </a:solidFill>
              </a:rPr>
              <a:t>Https://Www.W3.Org/Wai/Er/Tools/</a:t>
            </a:r>
          </a:p>
          <a:p>
            <a:pPr marL="800100" lvl="1" indent="-342900">
              <a:buFont typeface="Arial" panose="020B0604020202020204" pitchFamily="34" charset="0"/>
              <a:buChar char="•"/>
            </a:pPr>
            <a:endParaRPr lang="es-AR" sz="3200" dirty="0" smtClean="0">
              <a:solidFill>
                <a:schemeClr val="bg1"/>
              </a:solidFill>
            </a:endParaRPr>
          </a:p>
          <a:p>
            <a:pPr marL="342900" indent="-342900">
              <a:buFont typeface="Arial" panose="020B0604020202020204" pitchFamily="34" charset="0"/>
              <a:buChar char="•"/>
            </a:pPr>
            <a:r>
              <a:rPr lang="es-AR" sz="3200" dirty="0" smtClean="0">
                <a:solidFill>
                  <a:schemeClr val="bg1"/>
                </a:solidFill>
              </a:rPr>
              <a:t>Test Manual</a:t>
            </a:r>
          </a:p>
          <a:p>
            <a:pPr marL="800100" lvl="1" indent="-342900">
              <a:buFont typeface="Arial" panose="020B0604020202020204" pitchFamily="34" charset="0"/>
              <a:buChar char="•"/>
            </a:pPr>
            <a:r>
              <a:rPr lang="es-AR" sz="3200" dirty="0" err="1" smtClean="0">
                <a:solidFill>
                  <a:schemeClr val="bg1"/>
                </a:solidFill>
              </a:rPr>
              <a:t>Funkify</a:t>
            </a:r>
            <a:endParaRPr lang="es-AR" sz="3200" dirty="0" smtClean="0">
              <a:solidFill>
                <a:schemeClr val="bg1"/>
              </a:solidFill>
            </a:endParaRPr>
          </a:p>
          <a:p>
            <a:pPr marL="800100" lvl="1" indent="-342900">
              <a:buFont typeface="Arial" panose="020B0604020202020204" pitchFamily="34" charset="0"/>
              <a:buChar char="•"/>
            </a:pPr>
            <a:r>
              <a:rPr lang="es-AR" sz="3200" dirty="0" smtClean="0">
                <a:solidFill>
                  <a:schemeClr val="bg1"/>
                </a:solidFill>
              </a:rPr>
              <a:t>Lector De Pantalla</a:t>
            </a:r>
          </a:p>
          <a:p>
            <a:pPr marL="800100" lvl="1" indent="-342900">
              <a:buFont typeface="Arial" panose="020B0604020202020204" pitchFamily="34" charset="0"/>
              <a:buChar char="•"/>
            </a:pPr>
            <a:endParaRPr lang="es-AR" b="1" cap="all" dirty="0" smtClean="0">
              <a:solidFill>
                <a:schemeClr val="bg1"/>
              </a:solidFill>
            </a:endParaRPr>
          </a:p>
          <a:p>
            <a:pPr marL="342900" indent="-342900">
              <a:buFont typeface="Arial" panose="020B0604020202020204" pitchFamily="34" charset="0"/>
              <a:buChar char="•"/>
            </a:pPr>
            <a:endParaRPr lang="es-AR" b="1" cap="all" dirty="0">
              <a:solidFill>
                <a:schemeClr val="bg1"/>
              </a:solidFill>
            </a:endParaRPr>
          </a:p>
        </p:txBody>
      </p:sp>
    </p:spTree>
    <p:extLst>
      <p:ext uri="{BB962C8B-B14F-4D97-AF65-F5344CB8AC3E}">
        <p14:creationId xmlns:p14="http://schemas.microsoft.com/office/powerpoint/2010/main" val="136590828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251520" y="404664"/>
            <a:ext cx="7772400" cy="1143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AR" sz="4400" dirty="0" smtClean="0">
                <a:solidFill>
                  <a:schemeClr val="bg1"/>
                </a:solidFill>
              </a:rPr>
              <a:t>DISEÑO RESPONSIVE</a:t>
            </a:r>
          </a:p>
          <a:p>
            <a:pPr fontAlgn="auto">
              <a:spcAft>
                <a:spcPts val="0"/>
              </a:spcAft>
            </a:pPr>
            <a:endParaRPr lang="es-ES" altLang="en-US" sz="4400" dirty="0" smtClean="0">
              <a:solidFill>
                <a:schemeClr val="bg1"/>
              </a:solidFill>
            </a:endParaRPr>
          </a:p>
        </p:txBody>
      </p:sp>
      <p:sp>
        <p:nvSpPr>
          <p:cNvPr id="7" name="Rectangle 6"/>
          <p:cNvSpPr/>
          <p:nvPr/>
        </p:nvSpPr>
        <p:spPr>
          <a:xfrm>
            <a:off x="296211" y="1196752"/>
            <a:ext cx="8496944" cy="1938992"/>
          </a:xfrm>
          <a:prstGeom prst="rect">
            <a:avLst/>
          </a:prstGeom>
        </p:spPr>
        <p:txBody>
          <a:bodyPr wrap="square">
            <a:spAutoFit/>
          </a:bodyPr>
          <a:lstStyle/>
          <a:p>
            <a:r>
              <a:rPr lang="es-AR" sz="2400" dirty="0">
                <a:solidFill>
                  <a:schemeClr val="bg1"/>
                </a:solidFill>
                <a:latin typeface="+mn-lt"/>
              </a:rPr>
              <a:t>E</a:t>
            </a:r>
            <a:r>
              <a:rPr lang="es-AR" sz="2400" dirty="0" smtClean="0">
                <a:solidFill>
                  <a:schemeClr val="bg1"/>
                </a:solidFill>
                <a:latin typeface="+mn-lt"/>
              </a:rPr>
              <a:t>l </a:t>
            </a:r>
            <a:r>
              <a:rPr lang="es-AR" sz="2400" dirty="0">
                <a:solidFill>
                  <a:schemeClr val="bg1"/>
                </a:solidFill>
                <a:latin typeface="+mn-lt"/>
              </a:rPr>
              <a:t>contenido se redimensiona automáticamente y se </a:t>
            </a:r>
            <a:r>
              <a:rPr lang="es-AR" sz="2400" dirty="0" smtClean="0">
                <a:solidFill>
                  <a:schemeClr val="bg1"/>
                </a:solidFill>
                <a:latin typeface="+mn-lt"/>
              </a:rPr>
              <a:t>reorganiza </a:t>
            </a:r>
            <a:r>
              <a:rPr lang="es-AR" sz="2400" dirty="0">
                <a:solidFill>
                  <a:schemeClr val="bg1"/>
                </a:solidFill>
                <a:latin typeface="+mn-lt"/>
              </a:rPr>
              <a:t>para adaptarse a las dimensiones de cualquier </a:t>
            </a:r>
            <a:r>
              <a:rPr lang="es-AR" sz="2400" dirty="0" smtClean="0">
                <a:solidFill>
                  <a:schemeClr val="bg1"/>
                </a:solidFill>
                <a:latin typeface="+mn-lt"/>
              </a:rPr>
              <a:t>dispositivo.</a:t>
            </a:r>
          </a:p>
          <a:p>
            <a:endParaRPr lang="es-AR" sz="2400" dirty="0" smtClean="0">
              <a:solidFill>
                <a:schemeClr val="bg1"/>
              </a:solidFill>
              <a:latin typeface="+mn-lt"/>
            </a:endParaRPr>
          </a:p>
          <a:p>
            <a:pPr marL="342900" indent="-342900">
              <a:buFont typeface="Arial" panose="020B0604020202020204" pitchFamily="34" charset="0"/>
              <a:buChar char="•"/>
            </a:pPr>
            <a:r>
              <a:rPr lang="en-US" sz="2400" dirty="0" smtClean="0">
                <a:solidFill>
                  <a:schemeClr val="bg1"/>
                </a:solidFill>
                <a:latin typeface="+mn-lt"/>
              </a:rPr>
              <a:t>Bootstrap </a:t>
            </a:r>
          </a:p>
          <a:p>
            <a:pPr marL="342900" indent="-342900">
              <a:buFont typeface="Arial" panose="020B0604020202020204" pitchFamily="34" charset="0"/>
              <a:buChar char="•"/>
            </a:pPr>
            <a:r>
              <a:rPr lang="en-US" sz="2400" dirty="0" smtClean="0">
                <a:solidFill>
                  <a:schemeClr val="bg1"/>
                </a:solidFill>
                <a:latin typeface="+mn-lt"/>
              </a:rPr>
              <a:t>Foundation</a:t>
            </a:r>
            <a:endParaRPr lang="es-AR" sz="2400" dirty="0">
              <a:solidFill>
                <a:schemeClr val="bg1"/>
              </a:solidFill>
              <a:latin typeface="+mn-lt"/>
            </a:endParaRPr>
          </a:p>
        </p:txBody>
      </p:sp>
      <p:pic>
        <p:nvPicPr>
          <p:cNvPr id="16386" name="Picture 2" descr="responsive_design_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751801"/>
            <a:ext cx="5544616" cy="3333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401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8975" y="0"/>
            <a:ext cx="8903072" cy="1325563"/>
          </a:xfrm>
        </p:spPr>
        <p:txBody>
          <a:bodyPr>
            <a:noAutofit/>
          </a:bodyPr>
          <a:lstStyle/>
          <a:p>
            <a:pPr algn="r"/>
            <a:r>
              <a:rPr lang="en-US" sz="4800" b="1" dirty="0" smtClean="0">
                <a:solidFill>
                  <a:schemeClr val="bg1"/>
                </a:solidFill>
              </a:rPr>
              <a:t>PRINCIPIOS HEURÍSTICOS</a:t>
            </a:r>
            <a:endParaRPr lang="es-AR" sz="1200" b="1" dirty="0">
              <a:solidFill>
                <a:schemeClr val="bg1"/>
              </a:solidFill>
            </a:endParaRPr>
          </a:p>
        </p:txBody>
      </p:sp>
      <p:pic>
        <p:nvPicPr>
          <p:cNvPr id="5" name="Picture 4" descr="jakob_niels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060848"/>
            <a:ext cx="2095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770684" y="5519648"/>
            <a:ext cx="6132512" cy="369332"/>
          </a:xfrm>
          <a:prstGeom prst="rect">
            <a:avLst/>
          </a:prstGeom>
        </p:spPr>
        <p:txBody>
          <a:bodyPr wrap="square">
            <a:spAutoFit/>
          </a:bodyPr>
          <a:lstStyle/>
          <a:p>
            <a:r>
              <a:rPr lang="es-AR" i="1" dirty="0">
                <a:solidFill>
                  <a:schemeClr val="bg1"/>
                </a:solidFill>
              </a:rPr>
              <a:t>https://www.nngroup.com/articles/ten-usability-heuristics/</a:t>
            </a:r>
          </a:p>
        </p:txBody>
      </p:sp>
      <p:sp>
        <p:nvSpPr>
          <p:cNvPr id="3" name="Rectangle 2"/>
          <p:cNvSpPr/>
          <p:nvPr/>
        </p:nvSpPr>
        <p:spPr>
          <a:xfrm>
            <a:off x="2793554" y="2060848"/>
            <a:ext cx="5810894" cy="1938992"/>
          </a:xfrm>
          <a:prstGeom prst="rect">
            <a:avLst/>
          </a:prstGeom>
        </p:spPr>
        <p:txBody>
          <a:bodyPr wrap="square">
            <a:spAutoFit/>
          </a:bodyPr>
          <a:lstStyle/>
          <a:p>
            <a:r>
              <a:rPr lang="es-AR" sz="2800" dirty="0">
                <a:solidFill>
                  <a:schemeClr val="bg1"/>
                </a:solidFill>
              </a:rPr>
              <a:t>Aunque varios autores han acuñado sus propios </a:t>
            </a:r>
            <a:r>
              <a:rPr lang="es-AR" sz="2800" dirty="0" smtClean="0">
                <a:solidFill>
                  <a:schemeClr val="bg1"/>
                </a:solidFill>
              </a:rPr>
              <a:t>principios heurísticos</a:t>
            </a:r>
            <a:r>
              <a:rPr lang="es-AR" sz="2800" dirty="0">
                <a:solidFill>
                  <a:schemeClr val="bg1"/>
                </a:solidFill>
              </a:rPr>
              <a:t>, los más reconocidos son los publicados por </a:t>
            </a:r>
            <a:r>
              <a:rPr lang="es-AR" sz="3600" b="1" dirty="0" err="1">
                <a:solidFill>
                  <a:schemeClr val="bg1"/>
                </a:solidFill>
              </a:rPr>
              <a:t>Molich</a:t>
            </a:r>
            <a:r>
              <a:rPr lang="es-AR" sz="3600" b="1" dirty="0">
                <a:solidFill>
                  <a:schemeClr val="bg1"/>
                </a:solidFill>
              </a:rPr>
              <a:t> y Nielsen en 1990.</a:t>
            </a:r>
          </a:p>
        </p:txBody>
      </p:sp>
    </p:spTree>
    <p:extLst>
      <p:ext uri="{BB962C8B-B14F-4D97-AF65-F5344CB8AC3E}">
        <p14:creationId xmlns:p14="http://schemas.microsoft.com/office/powerpoint/2010/main" val="66837028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ljromero\AppData\Local\Temp\SNAGHTML1a366b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50" y="42040"/>
            <a:ext cx="5887602" cy="280303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C:\Users\ljromero\AppData\Local\Temp\SNAGHTML1a47f4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958" y="3068960"/>
            <a:ext cx="1806976" cy="3210572"/>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C:\Users\ljromero\AppData\Local\Temp\SNAGHTML1a518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302" y="42040"/>
            <a:ext cx="2868881" cy="3755361"/>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C:\Users\ljromero\AppData\Local\Temp\SNAGHTML1a7427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8442" y="3716351"/>
            <a:ext cx="3563888" cy="2609397"/>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C:\Users\ljromero\AppData\Local\Temp\SNAGHTML1a88c0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6816" y="3068960"/>
            <a:ext cx="1911626" cy="331037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68149" y="5889969"/>
            <a:ext cx="1296144" cy="389563"/>
          </a:xfrm>
          <a:prstGeom prst="rect">
            <a:avLst/>
          </a:prstGeom>
        </p:spPr>
        <p:style>
          <a:lnRef idx="2">
            <a:schemeClr val="accent3"/>
          </a:lnRef>
          <a:fillRef idx="1">
            <a:schemeClr val="lt1"/>
          </a:fillRef>
          <a:effectRef idx="0">
            <a:schemeClr val="accent3"/>
          </a:effectRef>
          <a:fontRef idx="minor">
            <a:schemeClr val="dk1"/>
          </a:fontRef>
        </p:style>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AR" sz="2400" dirty="0" smtClean="0">
                <a:solidFill>
                  <a:schemeClr val="accent2"/>
                </a:solidFill>
                <a:effectLst>
                  <a:outerShdw blurRad="38100" dist="38100" dir="2700000" algn="tl">
                    <a:srgbClr val="000000">
                      <a:alpha val="43137"/>
                    </a:srgbClr>
                  </a:outerShdw>
                </a:effectLst>
              </a:rPr>
              <a:t>Galaxy S5</a:t>
            </a:r>
            <a:endParaRPr lang="es-AR" sz="2400" dirty="0">
              <a:solidFill>
                <a:schemeClr val="accent2"/>
              </a:solidFill>
              <a:effectLst>
                <a:outerShdw blurRad="38100" dist="38100" dir="2700000" algn="tl">
                  <a:srgbClr val="000000">
                    <a:alpha val="43137"/>
                  </a:srgbClr>
                </a:outerShdw>
              </a:effectLst>
            </a:endParaRPr>
          </a:p>
          <a:p>
            <a:pPr fontAlgn="auto">
              <a:spcAft>
                <a:spcPts val="0"/>
              </a:spcAft>
            </a:pPr>
            <a:endParaRPr lang="es-ES" altLang="en-US" sz="2400" dirty="0" smtClean="0">
              <a:solidFill>
                <a:schemeClr val="accent2"/>
              </a:solidFill>
              <a:effectLst>
                <a:outerShdw blurRad="38100" dist="38100" dir="2700000" algn="tl">
                  <a:srgbClr val="000000">
                    <a:alpha val="43137"/>
                  </a:srgbClr>
                </a:outerShdw>
              </a:effectLst>
            </a:endParaRPr>
          </a:p>
        </p:txBody>
      </p:sp>
      <p:sp>
        <p:nvSpPr>
          <p:cNvPr id="13" name="Title 1"/>
          <p:cNvSpPr txBox="1">
            <a:spLocks/>
          </p:cNvSpPr>
          <p:nvPr/>
        </p:nvSpPr>
        <p:spPr>
          <a:xfrm>
            <a:off x="2492792" y="5889968"/>
            <a:ext cx="1719168" cy="389564"/>
          </a:xfrm>
          <a:prstGeom prst="rect">
            <a:avLst/>
          </a:prstGeom>
        </p:spPr>
        <p:style>
          <a:lnRef idx="2">
            <a:schemeClr val="accent3"/>
          </a:lnRef>
          <a:fillRef idx="1">
            <a:schemeClr val="lt1"/>
          </a:fillRef>
          <a:effectRef idx="0">
            <a:schemeClr val="accent3"/>
          </a:effectRef>
          <a:fontRef idx="minor">
            <a:schemeClr val="dk1"/>
          </a:fontRef>
        </p:style>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AR" sz="2400" dirty="0" smtClean="0">
                <a:solidFill>
                  <a:schemeClr val="accent2"/>
                </a:solidFill>
                <a:effectLst>
                  <a:outerShdw blurRad="38100" dist="38100" dir="2700000" algn="tl">
                    <a:srgbClr val="000000">
                      <a:alpha val="43137"/>
                    </a:srgbClr>
                  </a:outerShdw>
                </a:effectLst>
              </a:rPr>
              <a:t>iPhone 6Plus</a:t>
            </a:r>
            <a:endParaRPr lang="es-AR" sz="2400" dirty="0">
              <a:solidFill>
                <a:schemeClr val="accent2"/>
              </a:solidFill>
              <a:effectLst>
                <a:outerShdw blurRad="38100" dist="38100" dir="2700000" algn="tl">
                  <a:srgbClr val="000000">
                    <a:alpha val="43137"/>
                  </a:srgbClr>
                </a:outerShdw>
              </a:effectLst>
            </a:endParaRPr>
          </a:p>
          <a:p>
            <a:pPr fontAlgn="auto">
              <a:spcAft>
                <a:spcPts val="0"/>
              </a:spcAft>
            </a:pPr>
            <a:endParaRPr lang="es-ES" altLang="en-US" sz="2400" dirty="0" smtClean="0">
              <a:solidFill>
                <a:schemeClr val="accent2"/>
              </a:solidFill>
              <a:effectLst>
                <a:outerShdw blurRad="38100" dist="38100" dir="2700000" algn="tl">
                  <a:srgbClr val="000000">
                    <a:alpha val="43137"/>
                  </a:srgbClr>
                </a:outerShdw>
              </a:effectLst>
            </a:endParaRPr>
          </a:p>
        </p:txBody>
      </p:sp>
      <p:sp>
        <p:nvSpPr>
          <p:cNvPr id="14" name="Title 1"/>
          <p:cNvSpPr txBox="1">
            <a:spLocks/>
          </p:cNvSpPr>
          <p:nvPr/>
        </p:nvSpPr>
        <p:spPr>
          <a:xfrm>
            <a:off x="146369" y="2455506"/>
            <a:ext cx="807178" cy="389564"/>
          </a:xfrm>
          <a:prstGeom prst="rect">
            <a:avLst/>
          </a:prstGeom>
        </p:spPr>
        <p:style>
          <a:lnRef idx="2">
            <a:schemeClr val="accent3"/>
          </a:lnRef>
          <a:fillRef idx="1">
            <a:schemeClr val="lt1"/>
          </a:fillRef>
          <a:effectRef idx="0">
            <a:schemeClr val="accent3"/>
          </a:effectRef>
          <a:fontRef idx="minor">
            <a:schemeClr val="dk1"/>
          </a:fontRef>
        </p:style>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AR" sz="2400" dirty="0" smtClean="0">
                <a:solidFill>
                  <a:schemeClr val="accent2"/>
                </a:solidFill>
                <a:effectLst>
                  <a:outerShdw blurRad="38100" dist="38100" dir="2700000" algn="tl">
                    <a:srgbClr val="000000">
                      <a:alpha val="43137"/>
                    </a:srgbClr>
                  </a:outerShdw>
                </a:effectLst>
              </a:rPr>
              <a:t>WEB</a:t>
            </a:r>
            <a:endParaRPr lang="es-ES" altLang="en-US" sz="2400" dirty="0" smtClean="0">
              <a:solidFill>
                <a:schemeClr val="accent2"/>
              </a:solidFill>
              <a:effectLst>
                <a:outerShdw blurRad="38100" dist="38100" dir="2700000" algn="tl">
                  <a:srgbClr val="000000">
                    <a:alpha val="43137"/>
                  </a:srgbClr>
                </a:outerShdw>
              </a:effectLst>
            </a:endParaRPr>
          </a:p>
        </p:txBody>
      </p:sp>
      <p:sp>
        <p:nvSpPr>
          <p:cNvPr id="15" name="Title 1"/>
          <p:cNvSpPr txBox="1">
            <a:spLocks/>
          </p:cNvSpPr>
          <p:nvPr/>
        </p:nvSpPr>
        <p:spPr>
          <a:xfrm>
            <a:off x="6016276" y="3284984"/>
            <a:ext cx="807178" cy="389564"/>
          </a:xfrm>
          <a:prstGeom prst="rect">
            <a:avLst/>
          </a:prstGeom>
        </p:spPr>
        <p:style>
          <a:lnRef idx="2">
            <a:schemeClr val="accent3"/>
          </a:lnRef>
          <a:fillRef idx="1">
            <a:schemeClr val="lt1"/>
          </a:fillRef>
          <a:effectRef idx="0">
            <a:schemeClr val="accent3"/>
          </a:effectRef>
          <a:fontRef idx="minor">
            <a:schemeClr val="dk1"/>
          </a:fontRef>
        </p:style>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AR" sz="2400" dirty="0" smtClean="0">
                <a:solidFill>
                  <a:schemeClr val="accent2"/>
                </a:solidFill>
                <a:effectLst>
                  <a:outerShdw blurRad="38100" dist="38100" dir="2700000" algn="tl">
                    <a:srgbClr val="000000">
                      <a:alpha val="43137"/>
                    </a:srgbClr>
                  </a:outerShdw>
                </a:effectLst>
              </a:rPr>
              <a:t>iPad</a:t>
            </a:r>
            <a:endParaRPr lang="es-ES" altLang="en-US" sz="2400" dirty="0" smtClean="0">
              <a:solidFill>
                <a:schemeClr val="accent2"/>
              </a:solidFill>
              <a:effectLst>
                <a:outerShdw blurRad="38100" dist="38100" dir="2700000" algn="tl">
                  <a:srgbClr val="000000">
                    <a:alpha val="43137"/>
                  </a:srgbClr>
                </a:outerShdw>
              </a:effectLst>
            </a:endParaRPr>
          </a:p>
        </p:txBody>
      </p:sp>
      <p:sp>
        <p:nvSpPr>
          <p:cNvPr id="16" name="Title 1"/>
          <p:cNvSpPr txBox="1">
            <a:spLocks/>
          </p:cNvSpPr>
          <p:nvPr/>
        </p:nvSpPr>
        <p:spPr>
          <a:xfrm>
            <a:off x="5619682" y="5936184"/>
            <a:ext cx="2174984" cy="389564"/>
          </a:xfrm>
          <a:prstGeom prst="rect">
            <a:avLst/>
          </a:prstGeom>
        </p:spPr>
        <p:style>
          <a:lnRef idx="2">
            <a:schemeClr val="accent3"/>
          </a:lnRef>
          <a:fillRef idx="1">
            <a:schemeClr val="lt1"/>
          </a:fillRef>
          <a:effectRef idx="0">
            <a:schemeClr val="accent3"/>
          </a:effectRef>
          <a:fontRef idx="minor">
            <a:schemeClr val="dk1"/>
          </a:fontRef>
        </p:style>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AR" sz="2400" dirty="0" smtClean="0">
                <a:solidFill>
                  <a:schemeClr val="accent2"/>
                </a:solidFill>
                <a:effectLst>
                  <a:outerShdw blurRad="38100" dist="38100" dir="2700000" algn="tl">
                    <a:srgbClr val="000000">
                      <a:alpha val="43137"/>
                    </a:srgbClr>
                  </a:outerShdw>
                </a:effectLst>
              </a:rPr>
              <a:t>iPad (</a:t>
            </a:r>
            <a:r>
              <a:rPr lang="es-AR" sz="2400" dirty="0" err="1" smtClean="0">
                <a:solidFill>
                  <a:schemeClr val="accent2"/>
                </a:solidFill>
                <a:effectLst>
                  <a:outerShdw blurRad="38100" dist="38100" dir="2700000" algn="tl">
                    <a:srgbClr val="000000">
                      <a:alpha val="43137"/>
                    </a:srgbClr>
                  </a:outerShdw>
                </a:effectLst>
              </a:rPr>
              <a:t>Landscape</a:t>
            </a:r>
            <a:r>
              <a:rPr lang="es-AR" sz="2400" dirty="0" smtClean="0">
                <a:solidFill>
                  <a:schemeClr val="accent2"/>
                </a:solidFill>
                <a:effectLst>
                  <a:outerShdw blurRad="38100" dist="38100" dir="2700000" algn="tl">
                    <a:srgbClr val="000000">
                      <a:alpha val="43137"/>
                    </a:srgbClr>
                  </a:outerShdw>
                </a:effectLst>
              </a:rPr>
              <a:t>)</a:t>
            </a:r>
            <a:endParaRPr lang="es-ES" altLang="en-US" sz="2400" dirty="0" smtClean="0">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7708145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0F3C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9" y="836712"/>
            <a:ext cx="7886700" cy="1325563"/>
          </a:xfrm>
        </p:spPr>
        <p:txBody>
          <a:bodyPr/>
          <a:lstStyle/>
          <a:p>
            <a:pPr algn="ctr"/>
            <a:r>
              <a:rPr lang="en-US" sz="7200" dirty="0" smtClean="0">
                <a:solidFill>
                  <a:schemeClr val="bg1"/>
                </a:solidFill>
              </a:rPr>
              <a:t>PATRONES</a:t>
            </a:r>
            <a:endParaRPr lang="es-AR" dirty="0">
              <a:solidFill>
                <a:schemeClr val="bg1"/>
              </a:solidFill>
            </a:endParaRPr>
          </a:p>
        </p:txBody>
      </p:sp>
      <p:pic>
        <p:nvPicPr>
          <p:cNvPr id="6" name="Picture 2" descr="carro de la compra-icons.pn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8383" t="-2357" b="-1"/>
          <a:stretch/>
        </p:blipFill>
        <p:spPr bwMode="auto">
          <a:xfrm>
            <a:off x="3288171" y="2708920"/>
            <a:ext cx="2567655"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69591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8" y="476672"/>
            <a:ext cx="7886700" cy="1325563"/>
          </a:xfrm>
        </p:spPr>
        <p:txBody>
          <a:bodyPr/>
          <a:lstStyle/>
          <a:p>
            <a:pPr algn="ctr"/>
            <a:r>
              <a:rPr lang="en-US" sz="7200" dirty="0" smtClean="0">
                <a:solidFill>
                  <a:schemeClr val="bg1"/>
                </a:solidFill>
              </a:rPr>
              <a:t>PATRONES</a:t>
            </a:r>
            <a:endParaRPr lang="es-AR" dirty="0">
              <a:solidFill>
                <a:schemeClr val="bg1"/>
              </a:solidFill>
            </a:endParaRPr>
          </a:p>
        </p:txBody>
      </p:sp>
      <p:pic>
        <p:nvPicPr>
          <p:cNvPr id="6" name="Picture 2" descr="carro de la compra-icon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30809" y="4941168"/>
            <a:ext cx="4082376" cy="7072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11243" y="2200729"/>
            <a:ext cx="4921509" cy="1815882"/>
          </a:xfrm>
          <a:prstGeom prst="rect">
            <a:avLst/>
          </a:prstGeom>
          <a:noFill/>
        </p:spPr>
        <p:txBody>
          <a:bodyPr wrap="square" rtlCol="0">
            <a:spAutoFit/>
          </a:bodyPr>
          <a:lstStyle/>
          <a:p>
            <a:pPr algn="ctr"/>
            <a:r>
              <a:rPr lang="en-US" sz="2800" b="1" dirty="0" smtClean="0">
                <a:solidFill>
                  <a:schemeClr val="bg1"/>
                </a:solidFill>
              </a:rPr>
              <a:t>SOLUCIONES (PROPUESTAS POR EXPERTOS) A PROBLEMAS RECURRENTES EN UN CONTEXTO PARTICULAR</a:t>
            </a:r>
            <a:endParaRPr lang="es-AR" sz="2800" b="1" dirty="0">
              <a:solidFill>
                <a:schemeClr val="bg1"/>
              </a:solidFill>
            </a:endParaRPr>
          </a:p>
        </p:txBody>
      </p:sp>
      <p:sp>
        <p:nvSpPr>
          <p:cNvPr id="5" name="TextBox 4"/>
          <p:cNvSpPr txBox="1"/>
          <p:nvPr/>
        </p:nvSpPr>
        <p:spPr>
          <a:xfrm>
            <a:off x="0" y="5805264"/>
            <a:ext cx="9144000" cy="954107"/>
          </a:xfrm>
          <a:prstGeom prst="rect">
            <a:avLst/>
          </a:prstGeom>
          <a:noFill/>
        </p:spPr>
        <p:txBody>
          <a:bodyPr wrap="square" rtlCol="0">
            <a:spAutoFit/>
          </a:bodyPr>
          <a:lstStyle/>
          <a:p>
            <a:pPr algn="ctr"/>
            <a:r>
              <a:rPr lang="en-US" sz="2800" b="1" dirty="0" err="1" smtClean="0">
                <a:solidFill>
                  <a:schemeClr val="bg1"/>
                </a:solidFill>
              </a:rPr>
              <a:t>En</a:t>
            </a:r>
            <a:r>
              <a:rPr lang="en-US" sz="2800" b="1" dirty="0" smtClean="0">
                <a:solidFill>
                  <a:schemeClr val="bg1"/>
                </a:solidFill>
              </a:rPr>
              <a:t> web, se </a:t>
            </a:r>
            <a:r>
              <a:rPr lang="en-US" sz="2800" b="1" dirty="0" err="1" smtClean="0">
                <a:solidFill>
                  <a:schemeClr val="bg1"/>
                </a:solidFill>
              </a:rPr>
              <a:t>habla</a:t>
            </a:r>
            <a:r>
              <a:rPr lang="en-US" sz="2800" b="1" dirty="0" smtClean="0">
                <a:solidFill>
                  <a:schemeClr val="bg1"/>
                </a:solidFill>
              </a:rPr>
              <a:t> de </a:t>
            </a:r>
            <a:r>
              <a:rPr lang="en-US" sz="2800" b="1" dirty="0" err="1" smtClean="0">
                <a:solidFill>
                  <a:schemeClr val="bg1"/>
                </a:solidFill>
              </a:rPr>
              <a:t>tendencias</a:t>
            </a:r>
            <a:r>
              <a:rPr lang="en-US" sz="2800" b="1" dirty="0" smtClean="0">
                <a:solidFill>
                  <a:schemeClr val="bg1"/>
                </a:solidFill>
              </a:rPr>
              <a:t>. NO SON PATRONES, las </a:t>
            </a:r>
            <a:r>
              <a:rPr lang="en-US" sz="2800" b="1" dirty="0" err="1" smtClean="0">
                <a:solidFill>
                  <a:schemeClr val="bg1"/>
                </a:solidFill>
              </a:rPr>
              <a:t>tendencias</a:t>
            </a:r>
            <a:r>
              <a:rPr lang="en-US" sz="2800" b="1" dirty="0" smtClean="0">
                <a:solidFill>
                  <a:schemeClr val="bg1"/>
                </a:solidFill>
              </a:rPr>
              <a:t> </a:t>
            </a:r>
            <a:r>
              <a:rPr lang="en-US" sz="2800" b="1" dirty="0" err="1" smtClean="0">
                <a:solidFill>
                  <a:schemeClr val="bg1"/>
                </a:solidFill>
              </a:rPr>
              <a:t>suelen</a:t>
            </a:r>
            <a:r>
              <a:rPr lang="en-US" sz="2800" b="1" dirty="0" smtClean="0">
                <a:solidFill>
                  <a:schemeClr val="bg1"/>
                </a:solidFill>
              </a:rPr>
              <a:t> </a:t>
            </a:r>
            <a:r>
              <a:rPr lang="en-US" sz="2800" b="1" dirty="0" err="1" smtClean="0">
                <a:solidFill>
                  <a:schemeClr val="bg1"/>
                </a:solidFill>
              </a:rPr>
              <a:t>ser</a:t>
            </a:r>
            <a:r>
              <a:rPr lang="en-US" sz="2800" b="1" dirty="0" smtClean="0">
                <a:solidFill>
                  <a:schemeClr val="bg1"/>
                </a:solidFill>
              </a:rPr>
              <a:t> </a:t>
            </a:r>
            <a:r>
              <a:rPr lang="en-US" sz="2800" b="1" dirty="0" err="1" smtClean="0">
                <a:solidFill>
                  <a:schemeClr val="bg1"/>
                </a:solidFill>
              </a:rPr>
              <a:t>utiles</a:t>
            </a:r>
            <a:r>
              <a:rPr lang="en-US" sz="2800" b="1" dirty="0" smtClean="0">
                <a:solidFill>
                  <a:schemeClr val="bg1"/>
                </a:solidFill>
              </a:rPr>
              <a:t> </a:t>
            </a:r>
            <a:r>
              <a:rPr lang="en-US" sz="2800" b="1" dirty="0" err="1" smtClean="0">
                <a:solidFill>
                  <a:schemeClr val="bg1"/>
                </a:solidFill>
              </a:rPr>
              <a:t>por</a:t>
            </a:r>
            <a:r>
              <a:rPr lang="en-US" sz="2800" b="1" dirty="0" smtClean="0">
                <a:solidFill>
                  <a:schemeClr val="bg1"/>
                </a:solidFill>
              </a:rPr>
              <a:t> </a:t>
            </a:r>
            <a:r>
              <a:rPr lang="en-US" sz="2800" b="1" dirty="0" err="1" smtClean="0">
                <a:solidFill>
                  <a:schemeClr val="bg1"/>
                </a:solidFill>
              </a:rPr>
              <a:t>poco</a:t>
            </a:r>
            <a:r>
              <a:rPr lang="en-US" sz="2800" b="1" dirty="0" smtClean="0">
                <a:solidFill>
                  <a:schemeClr val="bg1"/>
                </a:solidFill>
              </a:rPr>
              <a:t> </a:t>
            </a:r>
            <a:r>
              <a:rPr lang="en-US" sz="2800" b="1" dirty="0" err="1" smtClean="0">
                <a:solidFill>
                  <a:schemeClr val="bg1"/>
                </a:solidFill>
              </a:rPr>
              <a:t>tiempo</a:t>
            </a:r>
            <a:r>
              <a:rPr lang="en-US" sz="2800" b="1" dirty="0" smtClean="0">
                <a:solidFill>
                  <a:schemeClr val="bg1"/>
                </a:solidFill>
              </a:rPr>
              <a:t>. </a:t>
            </a:r>
            <a:endParaRPr lang="es-AR" sz="2800" b="1" dirty="0">
              <a:solidFill>
                <a:schemeClr val="bg1"/>
              </a:solidFill>
            </a:endParaRPr>
          </a:p>
        </p:txBody>
      </p:sp>
    </p:spTree>
    <p:extLst>
      <p:ext uri="{BB962C8B-B14F-4D97-AF65-F5344CB8AC3E}">
        <p14:creationId xmlns:p14="http://schemas.microsoft.com/office/powerpoint/2010/main" val="381482286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8" y="476672"/>
            <a:ext cx="7886700" cy="1325563"/>
          </a:xfrm>
        </p:spPr>
        <p:txBody>
          <a:bodyPr/>
          <a:lstStyle/>
          <a:p>
            <a:pPr algn="ctr"/>
            <a:r>
              <a:rPr lang="en-US" sz="7200" dirty="0" smtClean="0">
                <a:solidFill>
                  <a:schemeClr val="bg1"/>
                </a:solidFill>
              </a:rPr>
              <a:t>PATRONES</a:t>
            </a:r>
            <a:endParaRPr lang="es-AR" dirty="0">
              <a:solidFill>
                <a:schemeClr val="bg1"/>
              </a:solidFill>
            </a:endParaRPr>
          </a:p>
        </p:txBody>
      </p:sp>
      <p:pic>
        <p:nvPicPr>
          <p:cNvPr id="4" name="Picture 3"/>
          <p:cNvPicPr>
            <a:picLocks noChangeAspect="1"/>
          </p:cNvPicPr>
          <p:nvPr/>
        </p:nvPicPr>
        <p:blipFill>
          <a:blip r:embed="rId3"/>
          <a:stretch>
            <a:fillRect/>
          </a:stretch>
        </p:blipFill>
        <p:spPr>
          <a:xfrm>
            <a:off x="0" y="1700808"/>
            <a:ext cx="9144000" cy="4132239"/>
          </a:xfrm>
          <a:prstGeom prst="rect">
            <a:avLst/>
          </a:prstGeom>
        </p:spPr>
      </p:pic>
      <p:sp>
        <p:nvSpPr>
          <p:cNvPr id="7" name="Rectangle 6"/>
          <p:cNvSpPr/>
          <p:nvPr/>
        </p:nvSpPr>
        <p:spPr>
          <a:xfrm>
            <a:off x="0" y="6278712"/>
            <a:ext cx="9144000" cy="369332"/>
          </a:xfrm>
          <a:prstGeom prst="rect">
            <a:avLst/>
          </a:prstGeom>
          <a:solidFill>
            <a:schemeClr val="bg1"/>
          </a:solidFill>
        </p:spPr>
        <p:txBody>
          <a:bodyPr wrap="square">
            <a:spAutoFit/>
          </a:bodyPr>
          <a:lstStyle/>
          <a:p>
            <a:pPr algn="ctr"/>
            <a:r>
              <a:rPr lang="en-US" dirty="0">
                <a:solidFill>
                  <a:schemeClr val="bg1"/>
                </a:solidFill>
                <a:hlinkClick r:id="rId4"/>
              </a:rPr>
              <a:t>http://ui-patterns.com/patterns</a:t>
            </a:r>
            <a:endParaRPr lang="en-US" dirty="0">
              <a:solidFill>
                <a:schemeClr val="bg1"/>
              </a:solidFill>
            </a:endParaRPr>
          </a:p>
        </p:txBody>
      </p:sp>
    </p:spTree>
    <p:extLst>
      <p:ext uri="{BB962C8B-B14F-4D97-AF65-F5344CB8AC3E}">
        <p14:creationId xmlns:p14="http://schemas.microsoft.com/office/powerpoint/2010/main" val="133133862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70874"/>
            <a:ext cx="9144000" cy="5301898"/>
          </a:xfrm>
          <a:prstGeom prst="rect">
            <a:avLst/>
          </a:prstGeom>
        </p:spPr>
      </p:pic>
      <p:sp>
        <p:nvSpPr>
          <p:cNvPr id="5" name="Title 4"/>
          <p:cNvSpPr>
            <a:spLocks noGrp="1"/>
          </p:cNvSpPr>
          <p:nvPr>
            <p:ph type="title"/>
          </p:nvPr>
        </p:nvSpPr>
        <p:spPr>
          <a:xfrm>
            <a:off x="628650" y="365127"/>
            <a:ext cx="7886700" cy="774326"/>
          </a:xfrm>
        </p:spPr>
        <p:txBody>
          <a:bodyPr/>
          <a:lstStyle/>
          <a:p>
            <a:r>
              <a:rPr lang="es-AR" dirty="0" err="1">
                <a:solidFill>
                  <a:schemeClr val="bg1"/>
                </a:solidFill>
              </a:rPr>
              <a:t>Breadcrumbs</a:t>
            </a:r>
            <a:endParaRPr lang="es-AR" dirty="0">
              <a:solidFill>
                <a:schemeClr val="bg1"/>
              </a:solidFill>
            </a:endParaRPr>
          </a:p>
        </p:txBody>
      </p:sp>
    </p:spTree>
    <p:extLst>
      <p:ext uri="{BB962C8B-B14F-4D97-AF65-F5344CB8AC3E}">
        <p14:creationId xmlns:p14="http://schemas.microsoft.com/office/powerpoint/2010/main" val="54470562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39453"/>
            <a:ext cx="9144000" cy="7200000"/>
          </a:xfrm>
          <a:prstGeom prst="rect">
            <a:avLst/>
          </a:prstGeom>
        </p:spPr>
      </p:pic>
      <p:sp>
        <p:nvSpPr>
          <p:cNvPr id="5" name="Title 4"/>
          <p:cNvSpPr>
            <a:spLocks noGrp="1"/>
          </p:cNvSpPr>
          <p:nvPr>
            <p:ph type="title"/>
          </p:nvPr>
        </p:nvSpPr>
        <p:spPr>
          <a:xfrm>
            <a:off x="628650" y="365127"/>
            <a:ext cx="7886700" cy="774326"/>
          </a:xfrm>
        </p:spPr>
        <p:txBody>
          <a:bodyPr/>
          <a:lstStyle/>
          <a:p>
            <a:r>
              <a:rPr lang="es-AR" dirty="0" err="1" smtClean="0">
                <a:solidFill>
                  <a:schemeClr val="bg1"/>
                </a:solidFill>
              </a:rPr>
              <a:t>Fat</a:t>
            </a:r>
            <a:r>
              <a:rPr lang="es-AR" dirty="0" smtClean="0">
                <a:solidFill>
                  <a:schemeClr val="bg1"/>
                </a:solidFill>
              </a:rPr>
              <a:t> </a:t>
            </a:r>
            <a:r>
              <a:rPr lang="es-AR" dirty="0" err="1" smtClean="0">
                <a:solidFill>
                  <a:schemeClr val="bg1"/>
                </a:solidFill>
              </a:rPr>
              <a:t>footer</a:t>
            </a:r>
            <a:endParaRPr lang="es-AR" dirty="0">
              <a:solidFill>
                <a:schemeClr val="bg1"/>
              </a:solidFill>
            </a:endParaRPr>
          </a:p>
        </p:txBody>
      </p:sp>
      <p:pic>
        <p:nvPicPr>
          <p:cNvPr id="2" name="Picture 1"/>
          <p:cNvPicPr>
            <a:picLocks noChangeAspect="1"/>
          </p:cNvPicPr>
          <p:nvPr/>
        </p:nvPicPr>
        <p:blipFill>
          <a:blip r:embed="rId4"/>
          <a:stretch>
            <a:fillRect/>
          </a:stretch>
        </p:blipFill>
        <p:spPr>
          <a:xfrm>
            <a:off x="179512" y="2780928"/>
            <a:ext cx="8713494" cy="6040953"/>
          </a:xfrm>
          <a:prstGeom prst="rect">
            <a:avLst/>
          </a:prstGeom>
        </p:spPr>
      </p:pic>
    </p:spTree>
    <p:extLst>
      <p:ext uri="{BB962C8B-B14F-4D97-AF65-F5344CB8AC3E}">
        <p14:creationId xmlns:p14="http://schemas.microsoft.com/office/powerpoint/2010/main" val="66257995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28650" y="365127"/>
            <a:ext cx="7886700" cy="774326"/>
          </a:xfrm>
        </p:spPr>
        <p:txBody>
          <a:bodyPr/>
          <a:lstStyle/>
          <a:p>
            <a:r>
              <a:rPr lang="es-AR" dirty="0" err="1" smtClean="0">
                <a:solidFill>
                  <a:schemeClr val="bg1"/>
                </a:solidFill>
              </a:rPr>
              <a:t>Dashboard</a:t>
            </a:r>
            <a:endParaRPr lang="es-AR" dirty="0">
              <a:solidFill>
                <a:schemeClr val="bg1"/>
              </a:solidFill>
            </a:endParaRPr>
          </a:p>
        </p:txBody>
      </p:sp>
      <p:pic>
        <p:nvPicPr>
          <p:cNvPr id="2" name="Picture 1"/>
          <p:cNvPicPr>
            <a:picLocks noChangeAspect="1"/>
          </p:cNvPicPr>
          <p:nvPr/>
        </p:nvPicPr>
        <p:blipFill>
          <a:blip r:embed="rId3"/>
          <a:stretch>
            <a:fillRect/>
          </a:stretch>
        </p:blipFill>
        <p:spPr>
          <a:xfrm>
            <a:off x="0" y="1173808"/>
            <a:ext cx="9144000" cy="6531428"/>
          </a:xfrm>
          <a:prstGeom prst="rect">
            <a:avLst/>
          </a:prstGeom>
        </p:spPr>
      </p:pic>
    </p:spTree>
    <p:extLst>
      <p:ext uri="{BB962C8B-B14F-4D97-AF65-F5344CB8AC3E}">
        <p14:creationId xmlns:p14="http://schemas.microsoft.com/office/powerpoint/2010/main" val="221562685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28650" y="365127"/>
            <a:ext cx="7886700" cy="774326"/>
          </a:xfrm>
        </p:spPr>
        <p:txBody>
          <a:bodyPr/>
          <a:lstStyle/>
          <a:p>
            <a:r>
              <a:rPr lang="es-AR" dirty="0" err="1" smtClean="0">
                <a:solidFill>
                  <a:schemeClr val="bg1"/>
                </a:solidFill>
              </a:rPr>
              <a:t>Dashboard</a:t>
            </a:r>
            <a:endParaRPr lang="es-AR" dirty="0">
              <a:solidFill>
                <a:schemeClr val="bg1"/>
              </a:solidFill>
            </a:endParaRPr>
          </a:p>
        </p:txBody>
      </p:sp>
      <p:pic>
        <p:nvPicPr>
          <p:cNvPr id="3" name="Picture 2"/>
          <p:cNvPicPr>
            <a:picLocks noChangeAspect="1"/>
          </p:cNvPicPr>
          <p:nvPr/>
        </p:nvPicPr>
        <p:blipFill rotWithShape="1">
          <a:blip r:embed="rId3"/>
          <a:srcRect l="399" t="2341" r="-399" b="4028"/>
          <a:stretch/>
        </p:blipFill>
        <p:spPr>
          <a:xfrm>
            <a:off x="0" y="1124744"/>
            <a:ext cx="9144000" cy="5760640"/>
          </a:xfrm>
          <a:prstGeom prst="rect">
            <a:avLst/>
          </a:prstGeom>
        </p:spPr>
      </p:pic>
    </p:spTree>
    <p:extLst>
      <p:ext uri="{BB962C8B-B14F-4D97-AF65-F5344CB8AC3E}">
        <p14:creationId xmlns:p14="http://schemas.microsoft.com/office/powerpoint/2010/main" val="346317086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51520" y="404664"/>
            <a:ext cx="7772400" cy="1143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AR" sz="4400" dirty="0" smtClean="0"/>
              <a:t>Ejemplo: UX aplicado a </a:t>
            </a:r>
            <a:r>
              <a:rPr lang="es-AR" sz="4400" dirty="0" err="1" smtClean="0"/>
              <a:t>Forms</a:t>
            </a:r>
            <a:endParaRPr lang="es-AR" sz="4400" dirty="0"/>
          </a:p>
          <a:p>
            <a:pPr fontAlgn="auto">
              <a:spcAft>
                <a:spcPts val="0"/>
              </a:spcAft>
            </a:pPr>
            <a:endParaRPr lang="es-ES" altLang="en-US" sz="4400" dirty="0" smtClean="0"/>
          </a:p>
        </p:txBody>
      </p:sp>
      <p:pic>
        <p:nvPicPr>
          <p:cNvPr id="7" name="Picture 6"/>
          <p:cNvPicPr>
            <a:picLocks noChangeAspect="1"/>
          </p:cNvPicPr>
          <p:nvPr/>
        </p:nvPicPr>
        <p:blipFill>
          <a:blip r:embed="rId2"/>
          <a:stretch>
            <a:fillRect/>
          </a:stretch>
        </p:blipFill>
        <p:spPr>
          <a:xfrm>
            <a:off x="4644008" y="1844824"/>
            <a:ext cx="3930852" cy="3175163"/>
          </a:xfrm>
          <a:prstGeom prst="rect">
            <a:avLst/>
          </a:prstGeom>
        </p:spPr>
      </p:pic>
      <p:pic>
        <p:nvPicPr>
          <p:cNvPr id="8" name="Picture 7"/>
          <p:cNvPicPr>
            <a:picLocks noChangeAspect="1"/>
          </p:cNvPicPr>
          <p:nvPr/>
        </p:nvPicPr>
        <p:blipFill>
          <a:blip r:embed="rId3"/>
          <a:stretch>
            <a:fillRect/>
          </a:stretch>
        </p:blipFill>
        <p:spPr>
          <a:xfrm>
            <a:off x="395536" y="1866908"/>
            <a:ext cx="3943553" cy="3187864"/>
          </a:xfrm>
          <a:prstGeom prst="rect">
            <a:avLst/>
          </a:prstGeom>
        </p:spPr>
      </p:pic>
      <p:pic>
        <p:nvPicPr>
          <p:cNvPr id="9220"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0045" y="4192746"/>
            <a:ext cx="994901" cy="113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44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80">
                                          <p:stCondLst>
                                            <p:cond delay="0"/>
                                          </p:stCondLst>
                                        </p:cTn>
                                        <p:tgtEl>
                                          <p:spTgt spid="9220"/>
                                        </p:tgtEl>
                                      </p:cBhvr>
                                    </p:animEffect>
                                    <p:anim calcmode="lin" valueType="num">
                                      <p:cBhvr>
                                        <p:cTn id="8" dur="1822" tmFilter="0,0; 0.14,0.36; 0.43,0.73; 0.71,0.91; 1.0,1.0">
                                          <p:stCondLst>
                                            <p:cond delay="0"/>
                                          </p:stCondLst>
                                        </p:cTn>
                                        <p:tgtEl>
                                          <p:spTgt spid="92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2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2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2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220"/>
                                        </p:tgtEl>
                                        <p:attrNameLst>
                                          <p:attrName>ppt_y</p:attrName>
                                        </p:attrNameLst>
                                      </p:cBhvr>
                                      <p:tavLst>
                                        <p:tav tm="0" fmla="#ppt_y-sin(pi*$)/81">
                                          <p:val>
                                            <p:fltVal val="0"/>
                                          </p:val>
                                        </p:tav>
                                        <p:tav tm="100000">
                                          <p:val>
                                            <p:fltVal val="1"/>
                                          </p:val>
                                        </p:tav>
                                      </p:tavLst>
                                    </p:anim>
                                    <p:animScale>
                                      <p:cBhvr>
                                        <p:cTn id="13" dur="26">
                                          <p:stCondLst>
                                            <p:cond delay="650"/>
                                          </p:stCondLst>
                                        </p:cTn>
                                        <p:tgtEl>
                                          <p:spTgt spid="9220"/>
                                        </p:tgtEl>
                                      </p:cBhvr>
                                      <p:to x="100000" y="60000"/>
                                    </p:animScale>
                                    <p:animScale>
                                      <p:cBhvr>
                                        <p:cTn id="14" dur="166" decel="50000">
                                          <p:stCondLst>
                                            <p:cond delay="676"/>
                                          </p:stCondLst>
                                        </p:cTn>
                                        <p:tgtEl>
                                          <p:spTgt spid="9220"/>
                                        </p:tgtEl>
                                      </p:cBhvr>
                                      <p:to x="100000" y="100000"/>
                                    </p:animScale>
                                    <p:animScale>
                                      <p:cBhvr>
                                        <p:cTn id="15" dur="26">
                                          <p:stCondLst>
                                            <p:cond delay="1312"/>
                                          </p:stCondLst>
                                        </p:cTn>
                                        <p:tgtEl>
                                          <p:spTgt spid="9220"/>
                                        </p:tgtEl>
                                      </p:cBhvr>
                                      <p:to x="100000" y="80000"/>
                                    </p:animScale>
                                    <p:animScale>
                                      <p:cBhvr>
                                        <p:cTn id="16" dur="166" decel="50000">
                                          <p:stCondLst>
                                            <p:cond delay="1338"/>
                                          </p:stCondLst>
                                        </p:cTn>
                                        <p:tgtEl>
                                          <p:spTgt spid="9220"/>
                                        </p:tgtEl>
                                      </p:cBhvr>
                                      <p:to x="100000" y="100000"/>
                                    </p:animScale>
                                    <p:animScale>
                                      <p:cBhvr>
                                        <p:cTn id="17" dur="26">
                                          <p:stCondLst>
                                            <p:cond delay="1642"/>
                                          </p:stCondLst>
                                        </p:cTn>
                                        <p:tgtEl>
                                          <p:spTgt spid="9220"/>
                                        </p:tgtEl>
                                      </p:cBhvr>
                                      <p:to x="100000" y="90000"/>
                                    </p:animScale>
                                    <p:animScale>
                                      <p:cBhvr>
                                        <p:cTn id="18" dur="166" decel="50000">
                                          <p:stCondLst>
                                            <p:cond delay="1668"/>
                                          </p:stCondLst>
                                        </p:cTn>
                                        <p:tgtEl>
                                          <p:spTgt spid="9220"/>
                                        </p:tgtEl>
                                      </p:cBhvr>
                                      <p:to x="100000" y="100000"/>
                                    </p:animScale>
                                    <p:animScale>
                                      <p:cBhvr>
                                        <p:cTn id="19" dur="26">
                                          <p:stCondLst>
                                            <p:cond delay="1808"/>
                                          </p:stCondLst>
                                        </p:cTn>
                                        <p:tgtEl>
                                          <p:spTgt spid="9220"/>
                                        </p:tgtEl>
                                      </p:cBhvr>
                                      <p:to x="100000" y="95000"/>
                                    </p:animScale>
                                    <p:animScale>
                                      <p:cBhvr>
                                        <p:cTn id="20" dur="166" decel="50000">
                                          <p:stCondLst>
                                            <p:cond delay="1834"/>
                                          </p:stCondLst>
                                        </p:cTn>
                                        <p:tgtEl>
                                          <p:spTgt spid="92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1560" y="476672"/>
            <a:ext cx="3475968" cy="3456384"/>
          </a:xfrm>
          <a:prstGeom prst="rect">
            <a:avLst/>
          </a:prstGeom>
        </p:spPr>
      </p:pic>
      <p:pic>
        <p:nvPicPr>
          <p:cNvPr id="4" name="Picture 3"/>
          <p:cNvPicPr>
            <a:picLocks noChangeAspect="1"/>
          </p:cNvPicPr>
          <p:nvPr/>
        </p:nvPicPr>
        <p:blipFill>
          <a:blip r:embed="rId3"/>
          <a:stretch>
            <a:fillRect/>
          </a:stretch>
        </p:blipFill>
        <p:spPr>
          <a:xfrm>
            <a:off x="611560" y="4214191"/>
            <a:ext cx="7104754" cy="1969532"/>
          </a:xfrm>
          <a:prstGeom prst="rect">
            <a:avLst/>
          </a:prstGeom>
        </p:spPr>
      </p:pic>
      <p:pic>
        <p:nvPicPr>
          <p:cNvPr id="9220"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1880" y="3056132"/>
            <a:ext cx="994901" cy="113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0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80">
                                          <p:stCondLst>
                                            <p:cond delay="0"/>
                                          </p:stCondLst>
                                        </p:cTn>
                                        <p:tgtEl>
                                          <p:spTgt spid="9220"/>
                                        </p:tgtEl>
                                      </p:cBhvr>
                                    </p:animEffect>
                                    <p:anim calcmode="lin" valueType="num">
                                      <p:cBhvr>
                                        <p:cTn id="8" dur="1822" tmFilter="0,0; 0.14,0.36; 0.43,0.73; 0.71,0.91; 1.0,1.0">
                                          <p:stCondLst>
                                            <p:cond delay="0"/>
                                          </p:stCondLst>
                                        </p:cTn>
                                        <p:tgtEl>
                                          <p:spTgt spid="92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2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2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2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220"/>
                                        </p:tgtEl>
                                        <p:attrNameLst>
                                          <p:attrName>ppt_y</p:attrName>
                                        </p:attrNameLst>
                                      </p:cBhvr>
                                      <p:tavLst>
                                        <p:tav tm="0" fmla="#ppt_y-sin(pi*$)/81">
                                          <p:val>
                                            <p:fltVal val="0"/>
                                          </p:val>
                                        </p:tav>
                                        <p:tav tm="100000">
                                          <p:val>
                                            <p:fltVal val="1"/>
                                          </p:val>
                                        </p:tav>
                                      </p:tavLst>
                                    </p:anim>
                                    <p:animScale>
                                      <p:cBhvr>
                                        <p:cTn id="13" dur="26">
                                          <p:stCondLst>
                                            <p:cond delay="650"/>
                                          </p:stCondLst>
                                        </p:cTn>
                                        <p:tgtEl>
                                          <p:spTgt spid="9220"/>
                                        </p:tgtEl>
                                      </p:cBhvr>
                                      <p:to x="100000" y="60000"/>
                                    </p:animScale>
                                    <p:animScale>
                                      <p:cBhvr>
                                        <p:cTn id="14" dur="166" decel="50000">
                                          <p:stCondLst>
                                            <p:cond delay="676"/>
                                          </p:stCondLst>
                                        </p:cTn>
                                        <p:tgtEl>
                                          <p:spTgt spid="9220"/>
                                        </p:tgtEl>
                                      </p:cBhvr>
                                      <p:to x="100000" y="100000"/>
                                    </p:animScale>
                                    <p:animScale>
                                      <p:cBhvr>
                                        <p:cTn id="15" dur="26">
                                          <p:stCondLst>
                                            <p:cond delay="1312"/>
                                          </p:stCondLst>
                                        </p:cTn>
                                        <p:tgtEl>
                                          <p:spTgt spid="9220"/>
                                        </p:tgtEl>
                                      </p:cBhvr>
                                      <p:to x="100000" y="80000"/>
                                    </p:animScale>
                                    <p:animScale>
                                      <p:cBhvr>
                                        <p:cTn id="16" dur="166" decel="50000">
                                          <p:stCondLst>
                                            <p:cond delay="1338"/>
                                          </p:stCondLst>
                                        </p:cTn>
                                        <p:tgtEl>
                                          <p:spTgt spid="9220"/>
                                        </p:tgtEl>
                                      </p:cBhvr>
                                      <p:to x="100000" y="100000"/>
                                    </p:animScale>
                                    <p:animScale>
                                      <p:cBhvr>
                                        <p:cTn id="17" dur="26">
                                          <p:stCondLst>
                                            <p:cond delay="1642"/>
                                          </p:stCondLst>
                                        </p:cTn>
                                        <p:tgtEl>
                                          <p:spTgt spid="9220"/>
                                        </p:tgtEl>
                                      </p:cBhvr>
                                      <p:to x="100000" y="90000"/>
                                    </p:animScale>
                                    <p:animScale>
                                      <p:cBhvr>
                                        <p:cTn id="18" dur="166" decel="50000">
                                          <p:stCondLst>
                                            <p:cond delay="1668"/>
                                          </p:stCondLst>
                                        </p:cTn>
                                        <p:tgtEl>
                                          <p:spTgt spid="9220"/>
                                        </p:tgtEl>
                                      </p:cBhvr>
                                      <p:to x="100000" y="100000"/>
                                    </p:animScale>
                                    <p:animScale>
                                      <p:cBhvr>
                                        <p:cTn id="19" dur="26">
                                          <p:stCondLst>
                                            <p:cond delay="1808"/>
                                          </p:stCondLst>
                                        </p:cTn>
                                        <p:tgtEl>
                                          <p:spTgt spid="9220"/>
                                        </p:tgtEl>
                                      </p:cBhvr>
                                      <p:to x="100000" y="95000"/>
                                    </p:animScale>
                                    <p:animScale>
                                      <p:cBhvr>
                                        <p:cTn id="20" dur="166" decel="50000">
                                          <p:stCondLst>
                                            <p:cond delay="1834"/>
                                          </p:stCondLst>
                                        </p:cTn>
                                        <p:tgtEl>
                                          <p:spTgt spid="92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444" y="335622"/>
            <a:ext cx="7886700" cy="1325563"/>
          </a:xfrm>
        </p:spPr>
        <p:txBody>
          <a:bodyPr>
            <a:noAutofit/>
          </a:bodyPr>
          <a:lstStyle/>
          <a:p>
            <a:pPr algn="r"/>
            <a:r>
              <a:rPr lang="es-AR" sz="4800" b="1" dirty="0">
                <a:solidFill>
                  <a:schemeClr val="bg1"/>
                </a:solidFill>
              </a:rPr>
              <a:t>PRINCIPIOS HEURÍSTICOS DE NIELSEN &amp; MOLICH</a:t>
            </a:r>
          </a:p>
        </p:txBody>
      </p:sp>
      <p:sp>
        <p:nvSpPr>
          <p:cNvPr id="4" name="Content Placeholder 3"/>
          <p:cNvSpPr>
            <a:spLocks noGrp="1"/>
          </p:cNvSpPr>
          <p:nvPr>
            <p:ph idx="1"/>
          </p:nvPr>
        </p:nvSpPr>
        <p:spPr>
          <a:xfrm>
            <a:off x="628650" y="1825625"/>
            <a:ext cx="7886700" cy="4195664"/>
          </a:xfrm>
        </p:spPr>
        <p:txBody>
          <a:bodyPr>
            <a:normAutofit lnSpcReduction="10000"/>
          </a:bodyPr>
          <a:lstStyle/>
          <a:p>
            <a:pPr fontAlgn="base"/>
            <a:r>
              <a:rPr lang="es-AR" sz="2800" b="1" dirty="0" smtClean="0">
                <a:solidFill>
                  <a:schemeClr val="bg1"/>
                </a:solidFill>
              </a:rPr>
              <a:t>Nielsen</a:t>
            </a:r>
            <a:r>
              <a:rPr lang="es-AR" sz="2800" dirty="0" smtClean="0">
                <a:solidFill>
                  <a:schemeClr val="bg1"/>
                </a:solidFill>
              </a:rPr>
              <a:t> </a:t>
            </a:r>
            <a:r>
              <a:rPr lang="es-AR" sz="2800" dirty="0">
                <a:solidFill>
                  <a:schemeClr val="bg1"/>
                </a:solidFill>
              </a:rPr>
              <a:t>describe en su web el listado de principios heurísticos extraídos del análisis factorial de 249 problemas de usabilidad</a:t>
            </a:r>
            <a:r>
              <a:rPr lang="es-AR" sz="2800" dirty="0" smtClean="0">
                <a:solidFill>
                  <a:schemeClr val="bg1"/>
                </a:solidFill>
              </a:rPr>
              <a:t>.</a:t>
            </a:r>
          </a:p>
          <a:p>
            <a:pPr fontAlgn="base"/>
            <a:endParaRPr lang="es-AR" sz="2800" dirty="0">
              <a:solidFill>
                <a:schemeClr val="bg1"/>
              </a:solidFill>
            </a:endParaRPr>
          </a:p>
          <a:p>
            <a:pPr fontAlgn="base"/>
            <a:r>
              <a:rPr lang="es-AR" sz="2800" dirty="0">
                <a:solidFill>
                  <a:schemeClr val="bg1"/>
                </a:solidFill>
              </a:rPr>
              <a:t>Estos </a:t>
            </a:r>
            <a:r>
              <a:rPr lang="es-AR" sz="2800" dirty="0" smtClean="0">
                <a:solidFill>
                  <a:schemeClr val="bg1"/>
                </a:solidFill>
              </a:rPr>
              <a:t>principios en </a:t>
            </a:r>
            <a:r>
              <a:rPr lang="es-AR" sz="2800" dirty="0">
                <a:solidFill>
                  <a:schemeClr val="bg1"/>
                </a:solidFill>
              </a:rPr>
              <a:t>la </a:t>
            </a:r>
            <a:r>
              <a:rPr lang="es-AR" sz="3200" b="1" dirty="0">
                <a:solidFill>
                  <a:schemeClr val="bg1"/>
                </a:solidFill>
              </a:rPr>
              <a:t>práctica son demasiado generales</a:t>
            </a:r>
            <a:r>
              <a:rPr lang="es-AR" sz="2800" dirty="0">
                <a:solidFill>
                  <a:schemeClr val="bg1"/>
                </a:solidFill>
              </a:rPr>
              <a:t> y se muestran insuficientes para una evaluación eficiente. Los expertos suelen disponer de sub-heurísticos más detallados y para cada evaluación el listado de criterios suele optimizarse.</a:t>
            </a:r>
          </a:p>
          <a:p>
            <a:endParaRPr lang="es-AR" dirty="0"/>
          </a:p>
        </p:txBody>
      </p:sp>
      <p:sp>
        <p:nvSpPr>
          <p:cNvPr id="5" name="Rectangle 4"/>
          <p:cNvSpPr/>
          <p:nvPr/>
        </p:nvSpPr>
        <p:spPr>
          <a:xfrm>
            <a:off x="424146" y="6350168"/>
            <a:ext cx="8711296" cy="1015663"/>
          </a:xfrm>
          <a:prstGeom prst="rect">
            <a:avLst/>
          </a:prstGeom>
        </p:spPr>
        <p:txBody>
          <a:bodyPr wrap="none">
            <a:spAutoFit/>
          </a:bodyPr>
          <a:lstStyle/>
          <a:p>
            <a:r>
              <a:rPr lang="es-AR" sz="2000" dirty="0" smtClean="0">
                <a:solidFill>
                  <a:schemeClr val="bg1"/>
                </a:solidFill>
              </a:rPr>
              <a:t>Ver: </a:t>
            </a:r>
            <a:r>
              <a:rPr lang="es-AR" sz="2000" dirty="0" err="1" smtClean="0">
                <a:solidFill>
                  <a:schemeClr val="bg1"/>
                </a:solidFill>
              </a:rPr>
              <a:t>Subheurísticas</a:t>
            </a:r>
            <a:r>
              <a:rPr lang="es-AR" sz="2000" dirty="0" smtClean="0">
                <a:solidFill>
                  <a:srgbClr val="873E81"/>
                </a:solidFill>
              </a:rPr>
              <a:t> </a:t>
            </a:r>
            <a:r>
              <a:rPr lang="es-AR" sz="2000" dirty="0">
                <a:solidFill>
                  <a:schemeClr val="bg1"/>
                </a:solidFill>
              </a:rPr>
              <a:t>de</a:t>
            </a:r>
            <a:r>
              <a:rPr lang="es-AR" sz="2000" dirty="0">
                <a:solidFill>
                  <a:srgbClr val="873E81"/>
                </a:solidFill>
              </a:rPr>
              <a:t> </a:t>
            </a:r>
            <a:r>
              <a:rPr lang="es-AR" sz="2000" dirty="0" err="1" smtClean="0">
                <a:solidFill>
                  <a:schemeClr val="bg1"/>
                </a:solidFill>
              </a:rPr>
              <a:t>Pierotti</a:t>
            </a:r>
            <a:r>
              <a:rPr lang="es-AR" sz="2000" dirty="0" smtClean="0">
                <a:solidFill>
                  <a:schemeClr val="bg1"/>
                </a:solidFill>
              </a:rPr>
              <a:t>, de </a:t>
            </a:r>
            <a:r>
              <a:rPr lang="es-AR" sz="2000" dirty="0" err="1" smtClean="0">
                <a:solidFill>
                  <a:schemeClr val="bg1"/>
                </a:solidFill>
              </a:rPr>
              <a:t>Yusef</a:t>
            </a:r>
            <a:r>
              <a:rPr lang="es-AR" sz="2000" dirty="0" smtClean="0">
                <a:solidFill>
                  <a:schemeClr val="bg1"/>
                </a:solidFill>
              </a:rPr>
              <a:t> Hassan Montero y de Bruce </a:t>
            </a:r>
            <a:r>
              <a:rPr lang="es-AR" sz="2000" dirty="0" err="1">
                <a:solidFill>
                  <a:schemeClr val="bg1"/>
                </a:solidFill>
              </a:rPr>
              <a:t>Tognazzini</a:t>
            </a:r>
            <a:endParaRPr lang="es-AR" sz="2000" dirty="0">
              <a:solidFill>
                <a:schemeClr val="bg1"/>
              </a:solidFill>
            </a:endParaRPr>
          </a:p>
          <a:p>
            <a:endParaRPr lang="es-AR" sz="2000" dirty="0">
              <a:solidFill>
                <a:schemeClr val="bg1"/>
              </a:solidFill>
            </a:endParaRPr>
          </a:p>
          <a:p>
            <a:endParaRPr lang="es-AR" sz="2000" dirty="0">
              <a:solidFill>
                <a:schemeClr val="bg1"/>
              </a:solidFill>
              <a:latin typeface="+mj-lt"/>
            </a:endParaRPr>
          </a:p>
        </p:txBody>
      </p:sp>
    </p:spTree>
    <p:extLst>
      <p:ext uri="{BB962C8B-B14F-4D97-AF65-F5344CB8AC3E}">
        <p14:creationId xmlns:p14="http://schemas.microsoft.com/office/powerpoint/2010/main" val="30496114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528" y="1412776"/>
            <a:ext cx="3765755" cy="3716074"/>
          </a:xfrm>
          <a:prstGeom prst="rect">
            <a:avLst/>
          </a:prstGeom>
        </p:spPr>
      </p:pic>
      <p:pic>
        <p:nvPicPr>
          <p:cNvPr id="3" name="Picture 2"/>
          <p:cNvPicPr>
            <a:picLocks noChangeAspect="1"/>
          </p:cNvPicPr>
          <p:nvPr/>
        </p:nvPicPr>
        <p:blipFill>
          <a:blip r:embed="rId3"/>
          <a:stretch>
            <a:fillRect/>
          </a:stretch>
        </p:blipFill>
        <p:spPr>
          <a:xfrm>
            <a:off x="4443343" y="1412776"/>
            <a:ext cx="4529382" cy="3456384"/>
          </a:xfrm>
          <a:prstGeom prst="rect">
            <a:avLst/>
          </a:prstGeom>
        </p:spPr>
      </p:pic>
      <p:pic>
        <p:nvPicPr>
          <p:cNvPr id="9220"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8442" y="4437112"/>
            <a:ext cx="994901" cy="113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80">
                                          <p:stCondLst>
                                            <p:cond delay="0"/>
                                          </p:stCondLst>
                                        </p:cTn>
                                        <p:tgtEl>
                                          <p:spTgt spid="9220"/>
                                        </p:tgtEl>
                                      </p:cBhvr>
                                    </p:animEffect>
                                    <p:anim calcmode="lin" valueType="num">
                                      <p:cBhvr>
                                        <p:cTn id="8" dur="1822" tmFilter="0,0; 0.14,0.36; 0.43,0.73; 0.71,0.91; 1.0,1.0">
                                          <p:stCondLst>
                                            <p:cond delay="0"/>
                                          </p:stCondLst>
                                        </p:cTn>
                                        <p:tgtEl>
                                          <p:spTgt spid="92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2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2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2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220"/>
                                        </p:tgtEl>
                                        <p:attrNameLst>
                                          <p:attrName>ppt_y</p:attrName>
                                        </p:attrNameLst>
                                      </p:cBhvr>
                                      <p:tavLst>
                                        <p:tav tm="0" fmla="#ppt_y-sin(pi*$)/81">
                                          <p:val>
                                            <p:fltVal val="0"/>
                                          </p:val>
                                        </p:tav>
                                        <p:tav tm="100000">
                                          <p:val>
                                            <p:fltVal val="1"/>
                                          </p:val>
                                        </p:tav>
                                      </p:tavLst>
                                    </p:anim>
                                    <p:animScale>
                                      <p:cBhvr>
                                        <p:cTn id="13" dur="26">
                                          <p:stCondLst>
                                            <p:cond delay="650"/>
                                          </p:stCondLst>
                                        </p:cTn>
                                        <p:tgtEl>
                                          <p:spTgt spid="9220"/>
                                        </p:tgtEl>
                                      </p:cBhvr>
                                      <p:to x="100000" y="60000"/>
                                    </p:animScale>
                                    <p:animScale>
                                      <p:cBhvr>
                                        <p:cTn id="14" dur="166" decel="50000">
                                          <p:stCondLst>
                                            <p:cond delay="676"/>
                                          </p:stCondLst>
                                        </p:cTn>
                                        <p:tgtEl>
                                          <p:spTgt spid="9220"/>
                                        </p:tgtEl>
                                      </p:cBhvr>
                                      <p:to x="100000" y="100000"/>
                                    </p:animScale>
                                    <p:animScale>
                                      <p:cBhvr>
                                        <p:cTn id="15" dur="26">
                                          <p:stCondLst>
                                            <p:cond delay="1312"/>
                                          </p:stCondLst>
                                        </p:cTn>
                                        <p:tgtEl>
                                          <p:spTgt spid="9220"/>
                                        </p:tgtEl>
                                      </p:cBhvr>
                                      <p:to x="100000" y="80000"/>
                                    </p:animScale>
                                    <p:animScale>
                                      <p:cBhvr>
                                        <p:cTn id="16" dur="166" decel="50000">
                                          <p:stCondLst>
                                            <p:cond delay="1338"/>
                                          </p:stCondLst>
                                        </p:cTn>
                                        <p:tgtEl>
                                          <p:spTgt spid="9220"/>
                                        </p:tgtEl>
                                      </p:cBhvr>
                                      <p:to x="100000" y="100000"/>
                                    </p:animScale>
                                    <p:animScale>
                                      <p:cBhvr>
                                        <p:cTn id="17" dur="26">
                                          <p:stCondLst>
                                            <p:cond delay="1642"/>
                                          </p:stCondLst>
                                        </p:cTn>
                                        <p:tgtEl>
                                          <p:spTgt spid="9220"/>
                                        </p:tgtEl>
                                      </p:cBhvr>
                                      <p:to x="100000" y="90000"/>
                                    </p:animScale>
                                    <p:animScale>
                                      <p:cBhvr>
                                        <p:cTn id="18" dur="166" decel="50000">
                                          <p:stCondLst>
                                            <p:cond delay="1668"/>
                                          </p:stCondLst>
                                        </p:cTn>
                                        <p:tgtEl>
                                          <p:spTgt spid="9220"/>
                                        </p:tgtEl>
                                      </p:cBhvr>
                                      <p:to x="100000" y="100000"/>
                                    </p:animScale>
                                    <p:animScale>
                                      <p:cBhvr>
                                        <p:cTn id="19" dur="26">
                                          <p:stCondLst>
                                            <p:cond delay="1808"/>
                                          </p:stCondLst>
                                        </p:cTn>
                                        <p:tgtEl>
                                          <p:spTgt spid="9220"/>
                                        </p:tgtEl>
                                      </p:cBhvr>
                                      <p:to x="100000" y="95000"/>
                                    </p:animScale>
                                    <p:animScale>
                                      <p:cBhvr>
                                        <p:cTn id="20" dur="166" decel="50000">
                                          <p:stCondLst>
                                            <p:cond delay="1834"/>
                                          </p:stCondLst>
                                        </p:cTn>
                                        <p:tgtEl>
                                          <p:spTgt spid="92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847" y="83963"/>
            <a:ext cx="4248472" cy="3681369"/>
          </a:xfrm>
          <a:prstGeom prst="rect">
            <a:avLst/>
          </a:prstGeom>
        </p:spPr>
      </p:pic>
      <p:pic>
        <p:nvPicPr>
          <p:cNvPr id="3" name="Picture 2"/>
          <p:cNvPicPr>
            <a:picLocks noChangeAspect="1"/>
          </p:cNvPicPr>
          <p:nvPr/>
        </p:nvPicPr>
        <p:blipFill>
          <a:blip r:embed="rId3"/>
          <a:stretch>
            <a:fillRect/>
          </a:stretch>
        </p:blipFill>
        <p:spPr>
          <a:xfrm>
            <a:off x="4659991" y="106928"/>
            <a:ext cx="4072490" cy="3561062"/>
          </a:xfrm>
          <a:prstGeom prst="rect">
            <a:avLst/>
          </a:prstGeom>
        </p:spPr>
      </p:pic>
      <p:pic>
        <p:nvPicPr>
          <p:cNvPr id="9220"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3466" y="2958543"/>
            <a:ext cx="994901" cy="11357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5724128" y="3891259"/>
            <a:ext cx="2387723" cy="2375022"/>
          </a:xfrm>
          <a:prstGeom prst="rect">
            <a:avLst/>
          </a:prstGeom>
        </p:spPr>
      </p:pic>
      <p:pic>
        <p:nvPicPr>
          <p:cNvPr id="6" name="Picture 5"/>
          <p:cNvPicPr>
            <a:picLocks noChangeAspect="1"/>
          </p:cNvPicPr>
          <p:nvPr/>
        </p:nvPicPr>
        <p:blipFill>
          <a:blip r:embed="rId6"/>
          <a:stretch>
            <a:fillRect/>
          </a:stretch>
        </p:blipFill>
        <p:spPr>
          <a:xfrm>
            <a:off x="1110095" y="3891259"/>
            <a:ext cx="2413124" cy="2400423"/>
          </a:xfrm>
          <a:prstGeom prst="rect">
            <a:avLst/>
          </a:prstGeom>
        </p:spPr>
      </p:pic>
      <p:pic>
        <p:nvPicPr>
          <p:cNvPr id="7"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5391537"/>
            <a:ext cx="994901" cy="113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29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80">
                                          <p:stCondLst>
                                            <p:cond delay="0"/>
                                          </p:stCondLst>
                                        </p:cTn>
                                        <p:tgtEl>
                                          <p:spTgt spid="9220"/>
                                        </p:tgtEl>
                                      </p:cBhvr>
                                    </p:animEffect>
                                    <p:anim calcmode="lin" valueType="num">
                                      <p:cBhvr>
                                        <p:cTn id="8" dur="1822" tmFilter="0,0; 0.14,0.36; 0.43,0.73; 0.71,0.91; 1.0,1.0">
                                          <p:stCondLst>
                                            <p:cond delay="0"/>
                                          </p:stCondLst>
                                        </p:cTn>
                                        <p:tgtEl>
                                          <p:spTgt spid="92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2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2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2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220"/>
                                        </p:tgtEl>
                                        <p:attrNameLst>
                                          <p:attrName>ppt_y</p:attrName>
                                        </p:attrNameLst>
                                      </p:cBhvr>
                                      <p:tavLst>
                                        <p:tav tm="0" fmla="#ppt_y-sin(pi*$)/81">
                                          <p:val>
                                            <p:fltVal val="0"/>
                                          </p:val>
                                        </p:tav>
                                        <p:tav tm="100000">
                                          <p:val>
                                            <p:fltVal val="1"/>
                                          </p:val>
                                        </p:tav>
                                      </p:tavLst>
                                    </p:anim>
                                    <p:animScale>
                                      <p:cBhvr>
                                        <p:cTn id="13" dur="26">
                                          <p:stCondLst>
                                            <p:cond delay="650"/>
                                          </p:stCondLst>
                                        </p:cTn>
                                        <p:tgtEl>
                                          <p:spTgt spid="9220"/>
                                        </p:tgtEl>
                                      </p:cBhvr>
                                      <p:to x="100000" y="60000"/>
                                    </p:animScale>
                                    <p:animScale>
                                      <p:cBhvr>
                                        <p:cTn id="14" dur="166" decel="50000">
                                          <p:stCondLst>
                                            <p:cond delay="676"/>
                                          </p:stCondLst>
                                        </p:cTn>
                                        <p:tgtEl>
                                          <p:spTgt spid="9220"/>
                                        </p:tgtEl>
                                      </p:cBhvr>
                                      <p:to x="100000" y="100000"/>
                                    </p:animScale>
                                    <p:animScale>
                                      <p:cBhvr>
                                        <p:cTn id="15" dur="26">
                                          <p:stCondLst>
                                            <p:cond delay="1312"/>
                                          </p:stCondLst>
                                        </p:cTn>
                                        <p:tgtEl>
                                          <p:spTgt spid="9220"/>
                                        </p:tgtEl>
                                      </p:cBhvr>
                                      <p:to x="100000" y="80000"/>
                                    </p:animScale>
                                    <p:animScale>
                                      <p:cBhvr>
                                        <p:cTn id="16" dur="166" decel="50000">
                                          <p:stCondLst>
                                            <p:cond delay="1338"/>
                                          </p:stCondLst>
                                        </p:cTn>
                                        <p:tgtEl>
                                          <p:spTgt spid="9220"/>
                                        </p:tgtEl>
                                      </p:cBhvr>
                                      <p:to x="100000" y="100000"/>
                                    </p:animScale>
                                    <p:animScale>
                                      <p:cBhvr>
                                        <p:cTn id="17" dur="26">
                                          <p:stCondLst>
                                            <p:cond delay="1642"/>
                                          </p:stCondLst>
                                        </p:cTn>
                                        <p:tgtEl>
                                          <p:spTgt spid="9220"/>
                                        </p:tgtEl>
                                      </p:cBhvr>
                                      <p:to x="100000" y="90000"/>
                                    </p:animScale>
                                    <p:animScale>
                                      <p:cBhvr>
                                        <p:cTn id="18" dur="166" decel="50000">
                                          <p:stCondLst>
                                            <p:cond delay="1668"/>
                                          </p:stCondLst>
                                        </p:cTn>
                                        <p:tgtEl>
                                          <p:spTgt spid="9220"/>
                                        </p:tgtEl>
                                      </p:cBhvr>
                                      <p:to x="100000" y="100000"/>
                                    </p:animScale>
                                    <p:animScale>
                                      <p:cBhvr>
                                        <p:cTn id="19" dur="26">
                                          <p:stCondLst>
                                            <p:cond delay="1808"/>
                                          </p:stCondLst>
                                        </p:cTn>
                                        <p:tgtEl>
                                          <p:spTgt spid="9220"/>
                                        </p:tgtEl>
                                      </p:cBhvr>
                                      <p:to x="100000" y="95000"/>
                                    </p:animScale>
                                    <p:animScale>
                                      <p:cBhvr>
                                        <p:cTn id="20" dur="166" decel="50000">
                                          <p:stCondLst>
                                            <p:cond delay="1834"/>
                                          </p:stCondLst>
                                        </p:cTn>
                                        <p:tgtEl>
                                          <p:spTgt spid="922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9632" y="188640"/>
            <a:ext cx="2394073" cy="2375022"/>
          </a:xfrm>
          <a:prstGeom prst="rect">
            <a:avLst/>
          </a:prstGeom>
        </p:spPr>
      </p:pic>
      <p:pic>
        <p:nvPicPr>
          <p:cNvPr id="3" name="Picture 2"/>
          <p:cNvPicPr>
            <a:picLocks noChangeAspect="1"/>
          </p:cNvPicPr>
          <p:nvPr/>
        </p:nvPicPr>
        <p:blipFill>
          <a:blip r:embed="rId3"/>
          <a:stretch>
            <a:fillRect/>
          </a:stretch>
        </p:blipFill>
        <p:spPr>
          <a:xfrm>
            <a:off x="5148064" y="598236"/>
            <a:ext cx="2419474" cy="1555830"/>
          </a:xfrm>
          <a:prstGeom prst="rect">
            <a:avLst/>
          </a:prstGeom>
        </p:spPr>
      </p:pic>
      <p:pic>
        <p:nvPicPr>
          <p:cNvPr id="9220"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8210" y="1844824"/>
            <a:ext cx="994901" cy="11357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1115616" y="3573016"/>
            <a:ext cx="3134931" cy="1834268"/>
          </a:xfrm>
          <a:prstGeom prst="rect">
            <a:avLst/>
          </a:prstGeom>
        </p:spPr>
      </p:pic>
      <p:pic>
        <p:nvPicPr>
          <p:cNvPr id="6" name="Picture 5"/>
          <p:cNvPicPr>
            <a:picLocks noChangeAspect="1"/>
          </p:cNvPicPr>
          <p:nvPr/>
        </p:nvPicPr>
        <p:blipFill>
          <a:blip r:embed="rId6"/>
          <a:stretch>
            <a:fillRect/>
          </a:stretch>
        </p:blipFill>
        <p:spPr>
          <a:xfrm>
            <a:off x="5004048" y="3986717"/>
            <a:ext cx="3359189" cy="1006866"/>
          </a:xfrm>
          <a:prstGeom prst="rect">
            <a:avLst/>
          </a:prstGeom>
        </p:spPr>
      </p:pic>
      <p:pic>
        <p:nvPicPr>
          <p:cNvPr id="5"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1222" y="4693161"/>
            <a:ext cx="994901" cy="113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6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80">
                                          <p:stCondLst>
                                            <p:cond delay="0"/>
                                          </p:stCondLst>
                                        </p:cTn>
                                        <p:tgtEl>
                                          <p:spTgt spid="9220"/>
                                        </p:tgtEl>
                                      </p:cBhvr>
                                    </p:animEffect>
                                    <p:anim calcmode="lin" valueType="num">
                                      <p:cBhvr>
                                        <p:cTn id="8" dur="1822" tmFilter="0,0; 0.14,0.36; 0.43,0.73; 0.71,0.91; 1.0,1.0">
                                          <p:stCondLst>
                                            <p:cond delay="0"/>
                                          </p:stCondLst>
                                        </p:cTn>
                                        <p:tgtEl>
                                          <p:spTgt spid="92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2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2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2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220"/>
                                        </p:tgtEl>
                                        <p:attrNameLst>
                                          <p:attrName>ppt_y</p:attrName>
                                        </p:attrNameLst>
                                      </p:cBhvr>
                                      <p:tavLst>
                                        <p:tav tm="0" fmla="#ppt_y-sin(pi*$)/81">
                                          <p:val>
                                            <p:fltVal val="0"/>
                                          </p:val>
                                        </p:tav>
                                        <p:tav tm="100000">
                                          <p:val>
                                            <p:fltVal val="1"/>
                                          </p:val>
                                        </p:tav>
                                      </p:tavLst>
                                    </p:anim>
                                    <p:animScale>
                                      <p:cBhvr>
                                        <p:cTn id="13" dur="26">
                                          <p:stCondLst>
                                            <p:cond delay="650"/>
                                          </p:stCondLst>
                                        </p:cTn>
                                        <p:tgtEl>
                                          <p:spTgt spid="9220"/>
                                        </p:tgtEl>
                                      </p:cBhvr>
                                      <p:to x="100000" y="60000"/>
                                    </p:animScale>
                                    <p:animScale>
                                      <p:cBhvr>
                                        <p:cTn id="14" dur="166" decel="50000">
                                          <p:stCondLst>
                                            <p:cond delay="676"/>
                                          </p:stCondLst>
                                        </p:cTn>
                                        <p:tgtEl>
                                          <p:spTgt spid="9220"/>
                                        </p:tgtEl>
                                      </p:cBhvr>
                                      <p:to x="100000" y="100000"/>
                                    </p:animScale>
                                    <p:animScale>
                                      <p:cBhvr>
                                        <p:cTn id="15" dur="26">
                                          <p:stCondLst>
                                            <p:cond delay="1312"/>
                                          </p:stCondLst>
                                        </p:cTn>
                                        <p:tgtEl>
                                          <p:spTgt spid="9220"/>
                                        </p:tgtEl>
                                      </p:cBhvr>
                                      <p:to x="100000" y="80000"/>
                                    </p:animScale>
                                    <p:animScale>
                                      <p:cBhvr>
                                        <p:cTn id="16" dur="166" decel="50000">
                                          <p:stCondLst>
                                            <p:cond delay="1338"/>
                                          </p:stCondLst>
                                        </p:cTn>
                                        <p:tgtEl>
                                          <p:spTgt spid="9220"/>
                                        </p:tgtEl>
                                      </p:cBhvr>
                                      <p:to x="100000" y="100000"/>
                                    </p:animScale>
                                    <p:animScale>
                                      <p:cBhvr>
                                        <p:cTn id="17" dur="26">
                                          <p:stCondLst>
                                            <p:cond delay="1642"/>
                                          </p:stCondLst>
                                        </p:cTn>
                                        <p:tgtEl>
                                          <p:spTgt spid="9220"/>
                                        </p:tgtEl>
                                      </p:cBhvr>
                                      <p:to x="100000" y="90000"/>
                                    </p:animScale>
                                    <p:animScale>
                                      <p:cBhvr>
                                        <p:cTn id="18" dur="166" decel="50000">
                                          <p:stCondLst>
                                            <p:cond delay="1668"/>
                                          </p:stCondLst>
                                        </p:cTn>
                                        <p:tgtEl>
                                          <p:spTgt spid="9220"/>
                                        </p:tgtEl>
                                      </p:cBhvr>
                                      <p:to x="100000" y="100000"/>
                                    </p:animScale>
                                    <p:animScale>
                                      <p:cBhvr>
                                        <p:cTn id="19" dur="26">
                                          <p:stCondLst>
                                            <p:cond delay="1808"/>
                                          </p:stCondLst>
                                        </p:cTn>
                                        <p:tgtEl>
                                          <p:spTgt spid="9220"/>
                                        </p:tgtEl>
                                      </p:cBhvr>
                                      <p:to x="100000" y="95000"/>
                                    </p:animScale>
                                    <p:animScale>
                                      <p:cBhvr>
                                        <p:cTn id="20" dur="166" decel="50000">
                                          <p:stCondLst>
                                            <p:cond delay="1834"/>
                                          </p:stCondLst>
                                        </p:cTn>
                                        <p:tgtEl>
                                          <p:spTgt spid="922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1560" y="404664"/>
            <a:ext cx="3071831" cy="2160240"/>
          </a:xfrm>
          <a:prstGeom prst="rect">
            <a:avLst/>
          </a:prstGeom>
        </p:spPr>
      </p:pic>
      <p:pic>
        <p:nvPicPr>
          <p:cNvPr id="3" name="Picture 2"/>
          <p:cNvPicPr>
            <a:picLocks noChangeAspect="1"/>
          </p:cNvPicPr>
          <p:nvPr/>
        </p:nvPicPr>
        <p:blipFill>
          <a:blip r:embed="rId3"/>
          <a:stretch>
            <a:fillRect/>
          </a:stretch>
        </p:blipFill>
        <p:spPr>
          <a:xfrm>
            <a:off x="4860032" y="404664"/>
            <a:ext cx="3053344" cy="2160240"/>
          </a:xfrm>
          <a:prstGeom prst="rect">
            <a:avLst/>
          </a:prstGeom>
        </p:spPr>
      </p:pic>
      <p:pic>
        <p:nvPicPr>
          <p:cNvPr id="9220"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32" y="1844824"/>
            <a:ext cx="994901" cy="11357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4841034" y="3501008"/>
            <a:ext cx="3072342" cy="2304256"/>
          </a:xfrm>
          <a:prstGeom prst="rect">
            <a:avLst/>
          </a:prstGeom>
        </p:spPr>
      </p:pic>
      <p:pic>
        <p:nvPicPr>
          <p:cNvPr id="5" name="Picture 4"/>
          <p:cNvPicPr>
            <a:picLocks noChangeAspect="1"/>
          </p:cNvPicPr>
          <p:nvPr/>
        </p:nvPicPr>
        <p:blipFill>
          <a:blip r:embed="rId6"/>
          <a:stretch>
            <a:fillRect/>
          </a:stretch>
        </p:blipFill>
        <p:spPr>
          <a:xfrm>
            <a:off x="609996" y="3505200"/>
            <a:ext cx="3048922" cy="2300064"/>
          </a:xfrm>
          <a:prstGeom prst="rect">
            <a:avLst/>
          </a:prstGeom>
        </p:spPr>
      </p:pic>
      <p:pic>
        <p:nvPicPr>
          <p:cNvPr id="7"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013176"/>
            <a:ext cx="994901" cy="113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09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80">
                                          <p:stCondLst>
                                            <p:cond delay="0"/>
                                          </p:stCondLst>
                                        </p:cTn>
                                        <p:tgtEl>
                                          <p:spTgt spid="9220"/>
                                        </p:tgtEl>
                                      </p:cBhvr>
                                    </p:animEffect>
                                    <p:anim calcmode="lin" valueType="num">
                                      <p:cBhvr>
                                        <p:cTn id="8" dur="1822" tmFilter="0,0; 0.14,0.36; 0.43,0.73; 0.71,0.91; 1.0,1.0">
                                          <p:stCondLst>
                                            <p:cond delay="0"/>
                                          </p:stCondLst>
                                        </p:cTn>
                                        <p:tgtEl>
                                          <p:spTgt spid="92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2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2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2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220"/>
                                        </p:tgtEl>
                                        <p:attrNameLst>
                                          <p:attrName>ppt_y</p:attrName>
                                        </p:attrNameLst>
                                      </p:cBhvr>
                                      <p:tavLst>
                                        <p:tav tm="0" fmla="#ppt_y-sin(pi*$)/81">
                                          <p:val>
                                            <p:fltVal val="0"/>
                                          </p:val>
                                        </p:tav>
                                        <p:tav tm="100000">
                                          <p:val>
                                            <p:fltVal val="1"/>
                                          </p:val>
                                        </p:tav>
                                      </p:tavLst>
                                    </p:anim>
                                    <p:animScale>
                                      <p:cBhvr>
                                        <p:cTn id="13" dur="26">
                                          <p:stCondLst>
                                            <p:cond delay="650"/>
                                          </p:stCondLst>
                                        </p:cTn>
                                        <p:tgtEl>
                                          <p:spTgt spid="9220"/>
                                        </p:tgtEl>
                                      </p:cBhvr>
                                      <p:to x="100000" y="60000"/>
                                    </p:animScale>
                                    <p:animScale>
                                      <p:cBhvr>
                                        <p:cTn id="14" dur="166" decel="50000">
                                          <p:stCondLst>
                                            <p:cond delay="676"/>
                                          </p:stCondLst>
                                        </p:cTn>
                                        <p:tgtEl>
                                          <p:spTgt spid="9220"/>
                                        </p:tgtEl>
                                      </p:cBhvr>
                                      <p:to x="100000" y="100000"/>
                                    </p:animScale>
                                    <p:animScale>
                                      <p:cBhvr>
                                        <p:cTn id="15" dur="26">
                                          <p:stCondLst>
                                            <p:cond delay="1312"/>
                                          </p:stCondLst>
                                        </p:cTn>
                                        <p:tgtEl>
                                          <p:spTgt spid="9220"/>
                                        </p:tgtEl>
                                      </p:cBhvr>
                                      <p:to x="100000" y="80000"/>
                                    </p:animScale>
                                    <p:animScale>
                                      <p:cBhvr>
                                        <p:cTn id="16" dur="166" decel="50000">
                                          <p:stCondLst>
                                            <p:cond delay="1338"/>
                                          </p:stCondLst>
                                        </p:cTn>
                                        <p:tgtEl>
                                          <p:spTgt spid="9220"/>
                                        </p:tgtEl>
                                      </p:cBhvr>
                                      <p:to x="100000" y="100000"/>
                                    </p:animScale>
                                    <p:animScale>
                                      <p:cBhvr>
                                        <p:cTn id="17" dur="26">
                                          <p:stCondLst>
                                            <p:cond delay="1642"/>
                                          </p:stCondLst>
                                        </p:cTn>
                                        <p:tgtEl>
                                          <p:spTgt spid="9220"/>
                                        </p:tgtEl>
                                      </p:cBhvr>
                                      <p:to x="100000" y="90000"/>
                                    </p:animScale>
                                    <p:animScale>
                                      <p:cBhvr>
                                        <p:cTn id="18" dur="166" decel="50000">
                                          <p:stCondLst>
                                            <p:cond delay="1668"/>
                                          </p:stCondLst>
                                        </p:cTn>
                                        <p:tgtEl>
                                          <p:spTgt spid="9220"/>
                                        </p:tgtEl>
                                      </p:cBhvr>
                                      <p:to x="100000" y="100000"/>
                                    </p:animScale>
                                    <p:animScale>
                                      <p:cBhvr>
                                        <p:cTn id="19" dur="26">
                                          <p:stCondLst>
                                            <p:cond delay="1808"/>
                                          </p:stCondLst>
                                        </p:cTn>
                                        <p:tgtEl>
                                          <p:spTgt spid="9220"/>
                                        </p:tgtEl>
                                      </p:cBhvr>
                                      <p:to x="100000" y="95000"/>
                                    </p:animScale>
                                    <p:animScale>
                                      <p:cBhvr>
                                        <p:cTn id="20" dur="166" decel="50000">
                                          <p:stCondLst>
                                            <p:cond delay="1834"/>
                                          </p:stCondLst>
                                        </p:cTn>
                                        <p:tgtEl>
                                          <p:spTgt spid="922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60032" y="3429000"/>
            <a:ext cx="3301133" cy="2304256"/>
          </a:xfrm>
          <a:prstGeom prst="rect">
            <a:avLst/>
          </a:prstGeom>
        </p:spPr>
      </p:pic>
      <p:pic>
        <p:nvPicPr>
          <p:cNvPr id="3" name="Picture 2"/>
          <p:cNvPicPr>
            <a:picLocks noChangeAspect="1"/>
          </p:cNvPicPr>
          <p:nvPr/>
        </p:nvPicPr>
        <p:blipFill>
          <a:blip r:embed="rId3"/>
          <a:stretch>
            <a:fillRect/>
          </a:stretch>
        </p:blipFill>
        <p:spPr>
          <a:xfrm>
            <a:off x="889631" y="3428256"/>
            <a:ext cx="3276620" cy="2304256"/>
          </a:xfrm>
          <a:prstGeom prst="rect">
            <a:avLst/>
          </a:prstGeom>
        </p:spPr>
      </p:pic>
      <p:pic>
        <p:nvPicPr>
          <p:cNvPr id="5"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3154" y="4956492"/>
            <a:ext cx="994901" cy="11357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889631" y="332656"/>
            <a:ext cx="3280080" cy="2304256"/>
          </a:xfrm>
          <a:prstGeom prst="rect">
            <a:avLst/>
          </a:prstGeom>
        </p:spPr>
      </p:pic>
      <p:pic>
        <p:nvPicPr>
          <p:cNvPr id="6" name="Picture 5"/>
          <p:cNvPicPr>
            <a:picLocks noChangeAspect="1"/>
          </p:cNvPicPr>
          <p:nvPr/>
        </p:nvPicPr>
        <p:blipFill>
          <a:blip r:embed="rId6"/>
          <a:stretch>
            <a:fillRect/>
          </a:stretch>
        </p:blipFill>
        <p:spPr>
          <a:xfrm>
            <a:off x="4864285" y="332656"/>
            <a:ext cx="3320424" cy="2332598"/>
          </a:xfrm>
          <a:prstGeom prst="rect">
            <a:avLst/>
          </a:prstGeom>
        </p:spPr>
      </p:pic>
      <p:pic>
        <p:nvPicPr>
          <p:cNvPr id="9220"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2097" y="1844824"/>
            <a:ext cx="994901" cy="113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39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80">
                                          <p:stCondLst>
                                            <p:cond delay="0"/>
                                          </p:stCondLst>
                                        </p:cTn>
                                        <p:tgtEl>
                                          <p:spTgt spid="9220"/>
                                        </p:tgtEl>
                                      </p:cBhvr>
                                    </p:animEffect>
                                    <p:anim calcmode="lin" valueType="num">
                                      <p:cBhvr>
                                        <p:cTn id="8" dur="1822" tmFilter="0,0; 0.14,0.36; 0.43,0.73; 0.71,0.91; 1.0,1.0">
                                          <p:stCondLst>
                                            <p:cond delay="0"/>
                                          </p:stCondLst>
                                        </p:cTn>
                                        <p:tgtEl>
                                          <p:spTgt spid="92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2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2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2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220"/>
                                        </p:tgtEl>
                                        <p:attrNameLst>
                                          <p:attrName>ppt_y</p:attrName>
                                        </p:attrNameLst>
                                      </p:cBhvr>
                                      <p:tavLst>
                                        <p:tav tm="0" fmla="#ppt_y-sin(pi*$)/81">
                                          <p:val>
                                            <p:fltVal val="0"/>
                                          </p:val>
                                        </p:tav>
                                        <p:tav tm="100000">
                                          <p:val>
                                            <p:fltVal val="1"/>
                                          </p:val>
                                        </p:tav>
                                      </p:tavLst>
                                    </p:anim>
                                    <p:animScale>
                                      <p:cBhvr>
                                        <p:cTn id="13" dur="26">
                                          <p:stCondLst>
                                            <p:cond delay="650"/>
                                          </p:stCondLst>
                                        </p:cTn>
                                        <p:tgtEl>
                                          <p:spTgt spid="9220"/>
                                        </p:tgtEl>
                                      </p:cBhvr>
                                      <p:to x="100000" y="60000"/>
                                    </p:animScale>
                                    <p:animScale>
                                      <p:cBhvr>
                                        <p:cTn id="14" dur="166" decel="50000">
                                          <p:stCondLst>
                                            <p:cond delay="676"/>
                                          </p:stCondLst>
                                        </p:cTn>
                                        <p:tgtEl>
                                          <p:spTgt spid="9220"/>
                                        </p:tgtEl>
                                      </p:cBhvr>
                                      <p:to x="100000" y="100000"/>
                                    </p:animScale>
                                    <p:animScale>
                                      <p:cBhvr>
                                        <p:cTn id="15" dur="26">
                                          <p:stCondLst>
                                            <p:cond delay="1312"/>
                                          </p:stCondLst>
                                        </p:cTn>
                                        <p:tgtEl>
                                          <p:spTgt spid="9220"/>
                                        </p:tgtEl>
                                      </p:cBhvr>
                                      <p:to x="100000" y="80000"/>
                                    </p:animScale>
                                    <p:animScale>
                                      <p:cBhvr>
                                        <p:cTn id="16" dur="166" decel="50000">
                                          <p:stCondLst>
                                            <p:cond delay="1338"/>
                                          </p:stCondLst>
                                        </p:cTn>
                                        <p:tgtEl>
                                          <p:spTgt spid="9220"/>
                                        </p:tgtEl>
                                      </p:cBhvr>
                                      <p:to x="100000" y="100000"/>
                                    </p:animScale>
                                    <p:animScale>
                                      <p:cBhvr>
                                        <p:cTn id="17" dur="26">
                                          <p:stCondLst>
                                            <p:cond delay="1642"/>
                                          </p:stCondLst>
                                        </p:cTn>
                                        <p:tgtEl>
                                          <p:spTgt spid="9220"/>
                                        </p:tgtEl>
                                      </p:cBhvr>
                                      <p:to x="100000" y="90000"/>
                                    </p:animScale>
                                    <p:animScale>
                                      <p:cBhvr>
                                        <p:cTn id="18" dur="166" decel="50000">
                                          <p:stCondLst>
                                            <p:cond delay="1668"/>
                                          </p:stCondLst>
                                        </p:cTn>
                                        <p:tgtEl>
                                          <p:spTgt spid="9220"/>
                                        </p:tgtEl>
                                      </p:cBhvr>
                                      <p:to x="100000" y="100000"/>
                                    </p:animScale>
                                    <p:animScale>
                                      <p:cBhvr>
                                        <p:cTn id="19" dur="26">
                                          <p:stCondLst>
                                            <p:cond delay="1808"/>
                                          </p:stCondLst>
                                        </p:cTn>
                                        <p:tgtEl>
                                          <p:spTgt spid="9220"/>
                                        </p:tgtEl>
                                      </p:cBhvr>
                                      <p:to x="100000" y="95000"/>
                                    </p:animScale>
                                    <p:animScale>
                                      <p:cBhvr>
                                        <p:cTn id="20" dur="166" decel="50000">
                                          <p:stCondLst>
                                            <p:cond delay="1834"/>
                                          </p:stCondLst>
                                        </p:cTn>
                                        <p:tgtEl>
                                          <p:spTgt spid="922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88024" y="116632"/>
            <a:ext cx="3168352" cy="890607"/>
          </a:xfrm>
          <a:prstGeom prst="rect">
            <a:avLst/>
          </a:prstGeom>
        </p:spPr>
      </p:pic>
      <p:pic>
        <p:nvPicPr>
          <p:cNvPr id="3" name="Picture 2"/>
          <p:cNvPicPr>
            <a:picLocks noChangeAspect="1"/>
          </p:cNvPicPr>
          <p:nvPr/>
        </p:nvPicPr>
        <p:blipFill>
          <a:blip r:embed="rId3"/>
          <a:stretch>
            <a:fillRect/>
          </a:stretch>
        </p:blipFill>
        <p:spPr>
          <a:xfrm>
            <a:off x="1082533" y="112217"/>
            <a:ext cx="3090503" cy="895022"/>
          </a:xfrm>
          <a:prstGeom prst="rect">
            <a:avLst/>
          </a:prstGeom>
        </p:spPr>
      </p:pic>
      <p:pic>
        <p:nvPicPr>
          <p:cNvPr id="5"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236704"/>
            <a:ext cx="994901" cy="11357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5341030" y="1085275"/>
            <a:ext cx="1872208" cy="5108454"/>
          </a:xfrm>
          <a:prstGeom prst="rect">
            <a:avLst/>
          </a:prstGeom>
        </p:spPr>
      </p:pic>
      <p:pic>
        <p:nvPicPr>
          <p:cNvPr id="6" name="Picture 5"/>
          <p:cNvPicPr>
            <a:picLocks noChangeAspect="1"/>
          </p:cNvPicPr>
          <p:nvPr/>
        </p:nvPicPr>
        <p:blipFill>
          <a:blip r:embed="rId6"/>
          <a:stretch>
            <a:fillRect/>
          </a:stretch>
        </p:blipFill>
        <p:spPr>
          <a:xfrm>
            <a:off x="1547664" y="1372436"/>
            <a:ext cx="1790792" cy="4534133"/>
          </a:xfrm>
          <a:prstGeom prst="rect">
            <a:avLst/>
          </a:prstGeom>
        </p:spPr>
      </p:pic>
      <p:pic>
        <p:nvPicPr>
          <p:cNvPr id="9220" name="Picture 4" descr="http://cdn.wallpapersafari.com/22/81/DmTUn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6216" y="5338703"/>
            <a:ext cx="994901" cy="113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48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9220"/>
                                        </p:tgtEl>
                                        <p:attrNameLst>
                                          <p:attrName>style.visibility</p:attrName>
                                        </p:attrNameLst>
                                      </p:cBhvr>
                                      <p:to>
                                        <p:strVal val="visible"/>
                                      </p:to>
                                    </p:set>
                                    <p:animEffect transition="in" filter="wipe(down)">
                                      <p:cBhvr>
                                        <p:cTn id="25" dur="580">
                                          <p:stCondLst>
                                            <p:cond delay="0"/>
                                          </p:stCondLst>
                                        </p:cTn>
                                        <p:tgtEl>
                                          <p:spTgt spid="9220"/>
                                        </p:tgtEl>
                                      </p:cBhvr>
                                    </p:animEffect>
                                    <p:anim calcmode="lin" valueType="num">
                                      <p:cBhvr>
                                        <p:cTn id="26" dur="1822" tmFilter="0,0; 0.14,0.36; 0.43,0.73; 0.71,0.91; 1.0,1.0">
                                          <p:stCondLst>
                                            <p:cond delay="0"/>
                                          </p:stCondLst>
                                        </p:cTn>
                                        <p:tgtEl>
                                          <p:spTgt spid="922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22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22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22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220"/>
                                        </p:tgtEl>
                                        <p:attrNameLst>
                                          <p:attrName>ppt_y</p:attrName>
                                        </p:attrNameLst>
                                      </p:cBhvr>
                                      <p:tavLst>
                                        <p:tav tm="0" fmla="#ppt_y-sin(pi*$)/81">
                                          <p:val>
                                            <p:fltVal val="0"/>
                                          </p:val>
                                        </p:tav>
                                        <p:tav tm="100000">
                                          <p:val>
                                            <p:fltVal val="1"/>
                                          </p:val>
                                        </p:tav>
                                      </p:tavLst>
                                    </p:anim>
                                    <p:animScale>
                                      <p:cBhvr>
                                        <p:cTn id="31" dur="26">
                                          <p:stCondLst>
                                            <p:cond delay="650"/>
                                          </p:stCondLst>
                                        </p:cTn>
                                        <p:tgtEl>
                                          <p:spTgt spid="9220"/>
                                        </p:tgtEl>
                                      </p:cBhvr>
                                      <p:to x="100000" y="60000"/>
                                    </p:animScale>
                                    <p:animScale>
                                      <p:cBhvr>
                                        <p:cTn id="32" dur="166" decel="50000">
                                          <p:stCondLst>
                                            <p:cond delay="676"/>
                                          </p:stCondLst>
                                        </p:cTn>
                                        <p:tgtEl>
                                          <p:spTgt spid="9220"/>
                                        </p:tgtEl>
                                      </p:cBhvr>
                                      <p:to x="100000" y="100000"/>
                                    </p:animScale>
                                    <p:animScale>
                                      <p:cBhvr>
                                        <p:cTn id="33" dur="26">
                                          <p:stCondLst>
                                            <p:cond delay="1312"/>
                                          </p:stCondLst>
                                        </p:cTn>
                                        <p:tgtEl>
                                          <p:spTgt spid="9220"/>
                                        </p:tgtEl>
                                      </p:cBhvr>
                                      <p:to x="100000" y="80000"/>
                                    </p:animScale>
                                    <p:animScale>
                                      <p:cBhvr>
                                        <p:cTn id="34" dur="166" decel="50000">
                                          <p:stCondLst>
                                            <p:cond delay="1338"/>
                                          </p:stCondLst>
                                        </p:cTn>
                                        <p:tgtEl>
                                          <p:spTgt spid="9220"/>
                                        </p:tgtEl>
                                      </p:cBhvr>
                                      <p:to x="100000" y="100000"/>
                                    </p:animScale>
                                    <p:animScale>
                                      <p:cBhvr>
                                        <p:cTn id="35" dur="26">
                                          <p:stCondLst>
                                            <p:cond delay="1642"/>
                                          </p:stCondLst>
                                        </p:cTn>
                                        <p:tgtEl>
                                          <p:spTgt spid="9220"/>
                                        </p:tgtEl>
                                      </p:cBhvr>
                                      <p:to x="100000" y="90000"/>
                                    </p:animScale>
                                    <p:animScale>
                                      <p:cBhvr>
                                        <p:cTn id="36" dur="166" decel="50000">
                                          <p:stCondLst>
                                            <p:cond delay="1668"/>
                                          </p:stCondLst>
                                        </p:cTn>
                                        <p:tgtEl>
                                          <p:spTgt spid="9220"/>
                                        </p:tgtEl>
                                      </p:cBhvr>
                                      <p:to x="100000" y="100000"/>
                                    </p:animScale>
                                    <p:animScale>
                                      <p:cBhvr>
                                        <p:cTn id="37" dur="26">
                                          <p:stCondLst>
                                            <p:cond delay="1808"/>
                                          </p:stCondLst>
                                        </p:cTn>
                                        <p:tgtEl>
                                          <p:spTgt spid="9220"/>
                                        </p:tgtEl>
                                      </p:cBhvr>
                                      <p:to x="100000" y="95000"/>
                                    </p:animScale>
                                    <p:animScale>
                                      <p:cBhvr>
                                        <p:cTn id="38" dur="166" decel="50000">
                                          <p:stCondLst>
                                            <p:cond delay="1834"/>
                                          </p:stCondLst>
                                        </p:cTn>
                                        <p:tgtEl>
                                          <p:spTgt spid="92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8" y="476672"/>
            <a:ext cx="7886700" cy="1325563"/>
          </a:xfrm>
        </p:spPr>
        <p:txBody>
          <a:bodyPr/>
          <a:lstStyle/>
          <a:p>
            <a:pPr algn="ctr"/>
            <a:r>
              <a:rPr lang="en-US" sz="7200" dirty="0" smtClean="0">
                <a:solidFill>
                  <a:schemeClr val="bg1"/>
                </a:solidFill>
              </a:rPr>
              <a:t>ATOMIC DESIGN</a:t>
            </a:r>
            <a:endParaRPr lang="es-AR" dirty="0">
              <a:solidFill>
                <a:schemeClr val="bg1"/>
              </a:solidFill>
            </a:endParaRPr>
          </a:p>
        </p:txBody>
      </p:sp>
      <p:sp>
        <p:nvSpPr>
          <p:cNvPr id="7" name="Rectangle 6"/>
          <p:cNvSpPr/>
          <p:nvPr/>
        </p:nvSpPr>
        <p:spPr>
          <a:xfrm>
            <a:off x="0" y="6278712"/>
            <a:ext cx="9144000" cy="369332"/>
          </a:xfrm>
          <a:prstGeom prst="rect">
            <a:avLst/>
          </a:prstGeom>
          <a:solidFill>
            <a:schemeClr val="bg1"/>
          </a:solidFill>
        </p:spPr>
        <p:txBody>
          <a:bodyPr wrap="square">
            <a:spAutoFit/>
          </a:bodyPr>
          <a:lstStyle/>
          <a:p>
            <a:pPr algn="ctr"/>
            <a:r>
              <a:rPr lang="es-AR" dirty="0">
                <a:hlinkClick r:id="rId3"/>
              </a:rPr>
              <a:t>http://atomicdesign.bradfrost.com/chapter-2/</a:t>
            </a:r>
            <a:endParaRPr lang="en-US" dirty="0">
              <a:solidFill>
                <a:schemeClr val="bg1"/>
              </a:solidFill>
            </a:endParaRPr>
          </a:p>
        </p:txBody>
      </p:sp>
      <p:pic>
        <p:nvPicPr>
          <p:cNvPr id="3" name="Picture 2"/>
          <p:cNvPicPr>
            <a:picLocks noChangeAspect="1"/>
          </p:cNvPicPr>
          <p:nvPr/>
        </p:nvPicPr>
        <p:blipFill>
          <a:blip r:embed="rId4"/>
          <a:stretch>
            <a:fillRect/>
          </a:stretch>
        </p:blipFill>
        <p:spPr>
          <a:xfrm>
            <a:off x="1403262" y="2276872"/>
            <a:ext cx="6337471" cy="2784092"/>
          </a:xfrm>
          <a:prstGeom prst="rect">
            <a:avLst/>
          </a:prstGeom>
        </p:spPr>
      </p:pic>
    </p:spTree>
    <p:extLst>
      <p:ext uri="{BB962C8B-B14F-4D97-AF65-F5344CB8AC3E}">
        <p14:creationId xmlns:p14="http://schemas.microsoft.com/office/powerpoint/2010/main" val="17392492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8" y="476672"/>
            <a:ext cx="7886700" cy="1325563"/>
          </a:xfrm>
        </p:spPr>
        <p:txBody>
          <a:bodyPr/>
          <a:lstStyle/>
          <a:p>
            <a:pPr algn="ctr"/>
            <a:r>
              <a:rPr lang="en-US" sz="7200" dirty="0" smtClean="0">
                <a:solidFill>
                  <a:schemeClr val="bg1"/>
                </a:solidFill>
              </a:rPr>
              <a:t>ATOMIC DESIGN</a:t>
            </a:r>
            <a:endParaRPr lang="es-AR" dirty="0">
              <a:solidFill>
                <a:schemeClr val="bg1"/>
              </a:solidFill>
            </a:endParaRPr>
          </a:p>
        </p:txBody>
      </p:sp>
      <p:sp>
        <p:nvSpPr>
          <p:cNvPr id="7" name="Rectangle 6"/>
          <p:cNvSpPr/>
          <p:nvPr/>
        </p:nvSpPr>
        <p:spPr>
          <a:xfrm>
            <a:off x="0" y="6278712"/>
            <a:ext cx="9144000" cy="369332"/>
          </a:xfrm>
          <a:prstGeom prst="rect">
            <a:avLst/>
          </a:prstGeom>
          <a:solidFill>
            <a:schemeClr val="bg1"/>
          </a:solidFill>
        </p:spPr>
        <p:txBody>
          <a:bodyPr wrap="square">
            <a:spAutoFit/>
          </a:bodyPr>
          <a:lstStyle/>
          <a:p>
            <a:pPr algn="ctr"/>
            <a:r>
              <a:rPr lang="es-AR" dirty="0">
                <a:hlinkClick r:id="rId3"/>
              </a:rPr>
              <a:t>http://atomicdesign.bradfrost.com/chapter-2/</a:t>
            </a:r>
            <a:endParaRPr lang="en-US" dirty="0">
              <a:solidFill>
                <a:schemeClr val="bg1"/>
              </a:solidFill>
            </a:endParaRPr>
          </a:p>
        </p:txBody>
      </p:sp>
      <p:sp>
        <p:nvSpPr>
          <p:cNvPr id="4" name="Rectangle 3"/>
          <p:cNvSpPr/>
          <p:nvPr/>
        </p:nvSpPr>
        <p:spPr>
          <a:xfrm>
            <a:off x="971600" y="2136339"/>
            <a:ext cx="7272808" cy="3662541"/>
          </a:xfrm>
          <a:prstGeom prst="rect">
            <a:avLst/>
          </a:prstGeom>
        </p:spPr>
        <p:txBody>
          <a:bodyPr wrap="square">
            <a:spAutoFit/>
          </a:bodyPr>
          <a:lstStyle/>
          <a:p>
            <a:pPr fontAlgn="base"/>
            <a:r>
              <a:rPr lang="es-AR" sz="2800" dirty="0">
                <a:solidFill>
                  <a:schemeClr val="bg1"/>
                </a:solidFill>
              </a:rPr>
              <a:t>La metodología “</a:t>
            </a:r>
            <a:r>
              <a:rPr lang="es-AR" sz="2800" dirty="0" err="1">
                <a:solidFill>
                  <a:schemeClr val="bg1"/>
                </a:solidFill>
              </a:rPr>
              <a:t>Atomic</a:t>
            </a:r>
            <a:r>
              <a:rPr lang="es-AR" sz="2800" dirty="0">
                <a:solidFill>
                  <a:schemeClr val="bg1"/>
                </a:solidFill>
              </a:rPr>
              <a:t> </a:t>
            </a:r>
            <a:r>
              <a:rPr lang="es-AR" sz="2800" dirty="0" err="1">
                <a:solidFill>
                  <a:schemeClr val="bg1"/>
                </a:solidFill>
              </a:rPr>
              <a:t>Design</a:t>
            </a:r>
            <a:r>
              <a:rPr lang="es-AR" sz="2800" dirty="0">
                <a:solidFill>
                  <a:schemeClr val="bg1"/>
                </a:solidFill>
              </a:rPr>
              <a:t>”, o diseño atómico en castellano, es un sistema de trabajo que se basa en la creación de elementos modulares sencillos para crear estructuras de información mucho más complejas, una teoría que creó el diseñador digital </a:t>
            </a:r>
            <a:r>
              <a:rPr lang="es-AR" sz="2800" dirty="0">
                <a:solidFill>
                  <a:schemeClr val="bg1"/>
                </a:solidFill>
                <a:hlinkClick r:id="rId4"/>
              </a:rPr>
              <a:t>Brad </a:t>
            </a:r>
            <a:r>
              <a:rPr lang="es-AR" sz="2800" dirty="0" err="1">
                <a:solidFill>
                  <a:schemeClr val="bg1"/>
                </a:solidFill>
                <a:hlinkClick r:id="rId4"/>
              </a:rPr>
              <a:t>Frost</a:t>
            </a:r>
            <a:r>
              <a:rPr lang="es-AR" sz="2800" dirty="0">
                <a:solidFill>
                  <a:schemeClr val="bg1"/>
                </a:solidFill>
              </a:rPr>
              <a:t>.</a:t>
            </a:r>
          </a:p>
          <a:p>
            <a:r>
              <a:rPr lang="es-AR" dirty="0"/>
              <a:t/>
            </a:r>
            <a:br>
              <a:rPr lang="es-AR" dirty="0"/>
            </a:br>
            <a:endParaRPr lang="es-AR" dirty="0"/>
          </a:p>
        </p:txBody>
      </p:sp>
    </p:spTree>
    <p:extLst>
      <p:ext uri="{BB962C8B-B14F-4D97-AF65-F5344CB8AC3E}">
        <p14:creationId xmlns:p14="http://schemas.microsoft.com/office/powerpoint/2010/main" val="203854039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p:cNvSpPr/>
          <p:nvPr/>
        </p:nvSpPr>
        <p:spPr>
          <a:xfrm>
            <a:off x="395536" y="2829906"/>
            <a:ext cx="8352928" cy="3231654"/>
          </a:xfrm>
          <a:prstGeom prst="rect">
            <a:avLst/>
          </a:prstGeom>
        </p:spPr>
        <p:txBody>
          <a:bodyPr wrap="square">
            <a:spAutoFit/>
          </a:bodyPr>
          <a:lstStyle/>
          <a:p>
            <a:r>
              <a:rPr lang="es-AR" sz="2800" dirty="0">
                <a:solidFill>
                  <a:schemeClr val="bg1"/>
                </a:solidFill>
              </a:rPr>
              <a:t>Aplicado al diseño, hablamos de átomos cuando hablamos de </a:t>
            </a:r>
            <a:r>
              <a:rPr lang="es-AR" sz="2800" b="1" dirty="0">
                <a:solidFill>
                  <a:schemeClr val="bg1"/>
                </a:solidFill>
              </a:rPr>
              <a:t>elementos UI que por sí solos tienen alguna funcionalidad</a:t>
            </a:r>
            <a:r>
              <a:rPr lang="es-AR" sz="2800" dirty="0">
                <a:solidFill>
                  <a:schemeClr val="bg1"/>
                </a:solidFill>
              </a:rPr>
              <a:t>: botones, </a:t>
            </a:r>
            <a:r>
              <a:rPr lang="es-AR" sz="2800" i="1" dirty="0" err="1">
                <a:solidFill>
                  <a:schemeClr val="bg1"/>
                </a:solidFill>
              </a:rPr>
              <a:t>cards</a:t>
            </a:r>
            <a:r>
              <a:rPr lang="es-AR" sz="2800" dirty="0">
                <a:solidFill>
                  <a:schemeClr val="bg1"/>
                </a:solidFill>
              </a:rPr>
              <a:t>, avatares, inputs de formulario… pero también las tipografías, paleta de colores, espaciados, párrafos…</a:t>
            </a:r>
          </a:p>
          <a:p>
            <a:r>
              <a:rPr lang="es-AR" sz="3200" dirty="0"/>
              <a:t/>
            </a:r>
            <a:br>
              <a:rPr lang="es-AR" sz="3200" dirty="0"/>
            </a:br>
            <a:endParaRPr lang="es-AR" sz="3200" dirty="0"/>
          </a:p>
        </p:txBody>
      </p:sp>
      <p:sp>
        <p:nvSpPr>
          <p:cNvPr id="7" name="Title 1"/>
          <p:cNvSpPr>
            <a:spLocks noGrp="1"/>
          </p:cNvSpPr>
          <p:nvPr>
            <p:ph type="title"/>
          </p:nvPr>
        </p:nvSpPr>
        <p:spPr>
          <a:xfrm>
            <a:off x="628648" y="476673"/>
            <a:ext cx="7886700" cy="504056"/>
          </a:xfrm>
        </p:spPr>
        <p:txBody>
          <a:bodyPr>
            <a:normAutofit fontScale="90000"/>
          </a:bodyPr>
          <a:lstStyle/>
          <a:p>
            <a:pPr algn="ctr"/>
            <a:r>
              <a:rPr lang="en-US" sz="3200" dirty="0" smtClean="0">
                <a:solidFill>
                  <a:schemeClr val="bg1"/>
                </a:solidFill>
                <a:latin typeface="+mn-lt"/>
              </a:rPr>
              <a:t>ATOMIC DESIGN</a:t>
            </a:r>
            <a:endParaRPr lang="es-AR" sz="1200" dirty="0">
              <a:solidFill>
                <a:schemeClr val="bg1"/>
              </a:solidFill>
              <a:latin typeface="+mn-lt"/>
            </a:endParaRPr>
          </a:p>
        </p:txBody>
      </p:sp>
      <p:sp>
        <p:nvSpPr>
          <p:cNvPr id="8" name="Rectangle 7"/>
          <p:cNvSpPr/>
          <p:nvPr/>
        </p:nvSpPr>
        <p:spPr>
          <a:xfrm>
            <a:off x="935593" y="980729"/>
            <a:ext cx="7272808" cy="1446550"/>
          </a:xfrm>
          <a:prstGeom prst="rect">
            <a:avLst/>
          </a:prstGeom>
        </p:spPr>
        <p:txBody>
          <a:bodyPr wrap="square">
            <a:spAutoFit/>
          </a:bodyPr>
          <a:lstStyle/>
          <a:p>
            <a:pPr algn="ctr"/>
            <a:r>
              <a:rPr lang="es-AR" sz="8800" dirty="0" smtClean="0">
                <a:solidFill>
                  <a:schemeClr val="bg1"/>
                </a:solidFill>
                <a:latin typeface="+mj-lt"/>
              </a:rPr>
              <a:t>ATOMOS</a:t>
            </a:r>
            <a:endParaRPr lang="es-AR" sz="2800" dirty="0">
              <a:solidFill>
                <a:schemeClr val="bg1"/>
              </a:solidFill>
              <a:latin typeface="+mj-lt"/>
            </a:endParaRPr>
          </a:p>
        </p:txBody>
      </p:sp>
    </p:spTree>
    <p:extLst>
      <p:ext uri="{BB962C8B-B14F-4D97-AF65-F5344CB8AC3E}">
        <p14:creationId xmlns:p14="http://schemas.microsoft.com/office/powerpoint/2010/main" val="227654346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8" y="476673"/>
            <a:ext cx="7886700" cy="504056"/>
          </a:xfrm>
        </p:spPr>
        <p:txBody>
          <a:bodyPr>
            <a:normAutofit fontScale="90000"/>
          </a:bodyPr>
          <a:lstStyle/>
          <a:p>
            <a:pPr algn="ctr"/>
            <a:r>
              <a:rPr lang="en-US" sz="3200" dirty="0" smtClean="0">
                <a:solidFill>
                  <a:schemeClr val="bg1"/>
                </a:solidFill>
                <a:latin typeface="+mn-lt"/>
              </a:rPr>
              <a:t>ATOMIC DESIGN</a:t>
            </a:r>
            <a:endParaRPr lang="es-AR" sz="1200" dirty="0">
              <a:solidFill>
                <a:schemeClr val="bg1"/>
              </a:solidFill>
              <a:latin typeface="+mn-lt"/>
            </a:endParaRPr>
          </a:p>
        </p:txBody>
      </p:sp>
      <p:sp>
        <p:nvSpPr>
          <p:cNvPr id="4" name="Rectangle 3"/>
          <p:cNvSpPr/>
          <p:nvPr/>
        </p:nvSpPr>
        <p:spPr>
          <a:xfrm>
            <a:off x="935593" y="980729"/>
            <a:ext cx="7272808" cy="1446550"/>
          </a:xfrm>
          <a:prstGeom prst="rect">
            <a:avLst/>
          </a:prstGeom>
        </p:spPr>
        <p:txBody>
          <a:bodyPr wrap="square">
            <a:spAutoFit/>
          </a:bodyPr>
          <a:lstStyle/>
          <a:p>
            <a:pPr algn="ctr"/>
            <a:r>
              <a:rPr lang="es-AR" sz="8800" dirty="0" smtClean="0">
                <a:solidFill>
                  <a:schemeClr val="bg1"/>
                </a:solidFill>
                <a:latin typeface="+mj-lt"/>
              </a:rPr>
              <a:t>ATOMOS</a:t>
            </a:r>
            <a:endParaRPr lang="es-AR" sz="2800" dirty="0">
              <a:solidFill>
                <a:schemeClr val="bg1"/>
              </a:solidFill>
              <a:latin typeface="+mj-lt"/>
            </a:endParaRPr>
          </a:p>
        </p:txBody>
      </p:sp>
      <p:pic>
        <p:nvPicPr>
          <p:cNvPr id="3" name="Picture 2"/>
          <p:cNvPicPr>
            <a:picLocks noChangeAspect="1"/>
          </p:cNvPicPr>
          <p:nvPr/>
        </p:nvPicPr>
        <p:blipFill>
          <a:blip r:embed="rId3"/>
          <a:stretch>
            <a:fillRect/>
          </a:stretch>
        </p:blipFill>
        <p:spPr>
          <a:xfrm>
            <a:off x="1260674" y="2659559"/>
            <a:ext cx="6622647" cy="3723882"/>
          </a:xfrm>
          <a:prstGeom prst="rect">
            <a:avLst/>
          </a:prstGeom>
        </p:spPr>
      </p:pic>
    </p:spTree>
    <p:extLst>
      <p:ext uri="{BB962C8B-B14F-4D97-AF65-F5344CB8AC3E}">
        <p14:creationId xmlns:p14="http://schemas.microsoft.com/office/powerpoint/2010/main" val="2135048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4"/>
            <a:ext cx="7886700" cy="5032375"/>
          </a:xfrm>
        </p:spPr>
        <p:txBody>
          <a:bodyPr>
            <a:noAutofit/>
          </a:bodyPr>
          <a:lstStyle/>
          <a:p>
            <a:pPr marL="571500" indent="-571500" fontAlgn="base">
              <a:buFont typeface="+mj-lt"/>
              <a:buAutoNum type="arabicPeriod"/>
            </a:pPr>
            <a:r>
              <a:rPr lang="es-AR" sz="2800" b="1" dirty="0"/>
              <a:t>Visibilidad del estado del </a:t>
            </a:r>
            <a:r>
              <a:rPr lang="es-AR" sz="2800" b="1" dirty="0" smtClean="0"/>
              <a:t>sistema</a:t>
            </a:r>
          </a:p>
          <a:p>
            <a:pPr marL="571500" indent="-571500" fontAlgn="base">
              <a:buFont typeface="+mj-lt"/>
              <a:buAutoNum type="arabicPeriod"/>
            </a:pPr>
            <a:r>
              <a:rPr lang="es-AR" sz="2800" b="1" dirty="0" smtClean="0"/>
              <a:t>Relación </a:t>
            </a:r>
            <a:r>
              <a:rPr lang="es-AR" sz="2800" b="1" dirty="0"/>
              <a:t>entre el sistema y el mundo </a:t>
            </a:r>
            <a:r>
              <a:rPr lang="es-AR" sz="2800" b="1" dirty="0" smtClean="0"/>
              <a:t>real</a:t>
            </a:r>
          </a:p>
          <a:p>
            <a:pPr marL="571500" indent="-571500" fontAlgn="base">
              <a:buFont typeface="+mj-lt"/>
              <a:buAutoNum type="arabicPeriod"/>
            </a:pPr>
            <a:r>
              <a:rPr lang="es-AR" sz="2800" b="1" dirty="0" smtClean="0"/>
              <a:t>Control </a:t>
            </a:r>
            <a:r>
              <a:rPr lang="es-AR" sz="2800" b="1" dirty="0"/>
              <a:t>y libertad del </a:t>
            </a:r>
            <a:r>
              <a:rPr lang="es-AR" sz="2800" b="1" dirty="0" smtClean="0"/>
              <a:t>usuario</a:t>
            </a:r>
          </a:p>
          <a:p>
            <a:pPr marL="571500" indent="-571500" fontAlgn="base">
              <a:buFont typeface="+mj-lt"/>
              <a:buAutoNum type="arabicPeriod"/>
            </a:pPr>
            <a:r>
              <a:rPr lang="es-AR" sz="2800" b="1" dirty="0" smtClean="0"/>
              <a:t>Consistencia </a:t>
            </a:r>
            <a:r>
              <a:rPr lang="es-AR" sz="2800" b="1" dirty="0"/>
              <a:t>y </a:t>
            </a:r>
            <a:r>
              <a:rPr lang="es-AR" sz="2800" b="1" dirty="0" smtClean="0"/>
              <a:t>estándares</a:t>
            </a:r>
          </a:p>
          <a:p>
            <a:pPr marL="571500" indent="-571500" fontAlgn="base">
              <a:buFont typeface="+mj-lt"/>
              <a:buAutoNum type="arabicPeriod"/>
            </a:pPr>
            <a:r>
              <a:rPr lang="es-AR" sz="2800" b="1" dirty="0" smtClean="0"/>
              <a:t>Prevención </a:t>
            </a:r>
            <a:r>
              <a:rPr lang="es-AR" sz="2800" b="1" dirty="0"/>
              <a:t>de </a:t>
            </a:r>
            <a:r>
              <a:rPr lang="es-AR" sz="2800" b="1" dirty="0" smtClean="0"/>
              <a:t>errores</a:t>
            </a:r>
          </a:p>
          <a:p>
            <a:pPr marL="571500" indent="-571500" fontAlgn="base">
              <a:buFont typeface="+mj-lt"/>
              <a:buAutoNum type="arabicPeriod"/>
            </a:pPr>
            <a:r>
              <a:rPr lang="es-AR" sz="2800" b="1" dirty="0" smtClean="0"/>
              <a:t>Reconocimiento </a:t>
            </a:r>
            <a:r>
              <a:rPr lang="es-AR" sz="2800" b="1" dirty="0"/>
              <a:t>antes que </a:t>
            </a:r>
            <a:r>
              <a:rPr lang="es-AR" sz="2800" b="1" dirty="0" smtClean="0"/>
              <a:t>recuerdo</a:t>
            </a:r>
          </a:p>
          <a:p>
            <a:pPr marL="571500" indent="-571500" fontAlgn="base">
              <a:buFont typeface="+mj-lt"/>
              <a:buAutoNum type="arabicPeriod"/>
            </a:pPr>
            <a:r>
              <a:rPr lang="es-AR" sz="2800" b="1" dirty="0" smtClean="0"/>
              <a:t>Flexibilidad </a:t>
            </a:r>
            <a:r>
              <a:rPr lang="es-AR" sz="2800" b="1" dirty="0"/>
              <a:t>y eficiencia de </a:t>
            </a:r>
            <a:r>
              <a:rPr lang="es-AR" sz="2800" b="1" dirty="0" smtClean="0"/>
              <a:t>uso</a:t>
            </a:r>
          </a:p>
          <a:p>
            <a:pPr marL="571500" indent="-571500" fontAlgn="base">
              <a:buFont typeface="+mj-lt"/>
              <a:buAutoNum type="arabicPeriod"/>
            </a:pPr>
            <a:r>
              <a:rPr lang="es-AR" sz="2800" b="1" dirty="0" smtClean="0"/>
              <a:t>Estética </a:t>
            </a:r>
            <a:r>
              <a:rPr lang="es-AR" sz="2800" b="1" dirty="0"/>
              <a:t>y diseño </a:t>
            </a:r>
            <a:r>
              <a:rPr lang="es-AR" sz="2800" b="1" dirty="0" smtClean="0"/>
              <a:t>minimalista</a:t>
            </a:r>
            <a:endParaRPr lang="es-AR" sz="2800" dirty="0"/>
          </a:p>
          <a:p>
            <a:pPr marL="571500" indent="-571500" fontAlgn="base">
              <a:buFont typeface="+mj-lt"/>
              <a:buAutoNum type="arabicPeriod"/>
            </a:pPr>
            <a:r>
              <a:rPr lang="es-AR" sz="2800" b="1" dirty="0"/>
              <a:t>Ayudar a los usuarios a </a:t>
            </a:r>
            <a:r>
              <a:rPr lang="es-AR" sz="2800" b="1" dirty="0" smtClean="0"/>
              <a:t>reconocer</a:t>
            </a:r>
            <a:endParaRPr lang="es-AR" sz="2800" dirty="0"/>
          </a:p>
          <a:p>
            <a:pPr marL="571500" indent="-571500" fontAlgn="base">
              <a:buFont typeface="+mj-lt"/>
              <a:buAutoNum type="arabicPeriod"/>
            </a:pPr>
            <a:r>
              <a:rPr lang="es-AR" sz="2800" b="1" dirty="0" smtClean="0"/>
              <a:t>Ayuda </a:t>
            </a:r>
            <a:r>
              <a:rPr lang="es-AR" sz="2800" b="1" dirty="0"/>
              <a:t>y </a:t>
            </a:r>
            <a:r>
              <a:rPr lang="es-AR" sz="2800" b="1" dirty="0" smtClean="0"/>
              <a:t>documentación</a:t>
            </a:r>
            <a:endParaRPr lang="es-AR" sz="2800" dirty="0"/>
          </a:p>
        </p:txBody>
      </p:sp>
      <p:sp>
        <p:nvSpPr>
          <p:cNvPr id="5" name="Title 1"/>
          <p:cNvSpPr txBox="1">
            <a:spLocks/>
          </p:cNvSpPr>
          <p:nvPr/>
        </p:nvSpPr>
        <p:spPr>
          <a:xfrm>
            <a:off x="611560" y="332656"/>
            <a:ext cx="7886700" cy="132556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s-AR" sz="4800" b="1" dirty="0" smtClean="0">
                <a:solidFill>
                  <a:schemeClr val="accent4">
                    <a:lumMod val="50000"/>
                  </a:schemeClr>
                </a:solidFill>
              </a:rPr>
              <a:t>PRINCIPIOS HEURÍSTICOS DE NIELSEN &amp; MOLICH</a:t>
            </a:r>
            <a:endParaRPr lang="es-AR" sz="4800" b="1" dirty="0">
              <a:solidFill>
                <a:schemeClr val="accent4">
                  <a:lumMod val="50000"/>
                </a:schemeClr>
              </a:solidFill>
            </a:endParaRPr>
          </a:p>
        </p:txBody>
      </p:sp>
    </p:spTree>
    <p:extLst>
      <p:ext uri="{BB962C8B-B14F-4D97-AF65-F5344CB8AC3E}">
        <p14:creationId xmlns:p14="http://schemas.microsoft.com/office/powerpoint/2010/main" val="173438037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p:cNvSpPr/>
          <p:nvPr/>
        </p:nvSpPr>
        <p:spPr>
          <a:xfrm>
            <a:off x="395536" y="2829906"/>
            <a:ext cx="8352928" cy="2739211"/>
          </a:xfrm>
          <a:prstGeom prst="rect">
            <a:avLst/>
          </a:prstGeom>
        </p:spPr>
        <p:txBody>
          <a:bodyPr wrap="square">
            <a:spAutoFit/>
          </a:bodyPr>
          <a:lstStyle/>
          <a:p>
            <a:r>
              <a:rPr lang="es-AR" sz="2800" dirty="0">
                <a:solidFill>
                  <a:schemeClr val="bg1"/>
                </a:solidFill>
              </a:rPr>
              <a:t>Una molécula es una unión de </a:t>
            </a:r>
            <a:r>
              <a:rPr lang="es-AR" sz="2800" b="1" dirty="0">
                <a:solidFill>
                  <a:schemeClr val="bg1"/>
                </a:solidFill>
              </a:rPr>
              <a:t>dos o más átomos</a:t>
            </a:r>
            <a:r>
              <a:rPr lang="es-AR" sz="2800" dirty="0">
                <a:solidFill>
                  <a:schemeClr val="bg1"/>
                </a:solidFill>
              </a:rPr>
              <a:t>.</a:t>
            </a:r>
          </a:p>
          <a:p>
            <a:endParaRPr lang="es-AR" sz="2800" dirty="0">
              <a:solidFill>
                <a:schemeClr val="bg1"/>
              </a:solidFill>
            </a:endParaRPr>
          </a:p>
          <a:p>
            <a:r>
              <a:rPr lang="es-AR" sz="2800" dirty="0">
                <a:solidFill>
                  <a:schemeClr val="bg1"/>
                </a:solidFill>
              </a:rPr>
              <a:t>Del mismo modo, una molécula en </a:t>
            </a:r>
            <a:r>
              <a:rPr lang="es-AR" sz="2800" dirty="0" err="1">
                <a:solidFill>
                  <a:schemeClr val="bg1"/>
                </a:solidFill>
              </a:rPr>
              <a:t>Atomic</a:t>
            </a:r>
            <a:r>
              <a:rPr lang="es-AR" sz="2800" dirty="0">
                <a:solidFill>
                  <a:schemeClr val="bg1"/>
                </a:solidFill>
              </a:rPr>
              <a:t> </a:t>
            </a:r>
            <a:r>
              <a:rPr lang="es-AR" sz="2800" dirty="0" err="1">
                <a:solidFill>
                  <a:schemeClr val="bg1"/>
                </a:solidFill>
              </a:rPr>
              <a:t>Design</a:t>
            </a:r>
            <a:r>
              <a:rPr lang="es-AR" sz="2800" dirty="0">
                <a:solidFill>
                  <a:schemeClr val="bg1"/>
                </a:solidFill>
              </a:rPr>
              <a:t> es la unión de diferentes átomos para formar un elemento UI más complejo.</a:t>
            </a:r>
            <a:r>
              <a:rPr lang="es-AR" sz="3200" dirty="0"/>
              <a:t/>
            </a:r>
            <a:br>
              <a:rPr lang="es-AR" sz="3200" dirty="0"/>
            </a:br>
            <a:endParaRPr lang="es-AR" sz="3200" dirty="0"/>
          </a:p>
        </p:txBody>
      </p:sp>
      <p:sp>
        <p:nvSpPr>
          <p:cNvPr id="7" name="Title 1"/>
          <p:cNvSpPr>
            <a:spLocks noGrp="1"/>
          </p:cNvSpPr>
          <p:nvPr>
            <p:ph type="title"/>
          </p:nvPr>
        </p:nvSpPr>
        <p:spPr>
          <a:xfrm>
            <a:off x="628648" y="476673"/>
            <a:ext cx="7886700" cy="504056"/>
          </a:xfrm>
        </p:spPr>
        <p:txBody>
          <a:bodyPr>
            <a:normAutofit fontScale="90000"/>
          </a:bodyPr>
          <a:lstStyle/>
          <a:p>
            <a:pPr algn="ctr"/>
            <a:r>
              <a:rPr lang="en-US" sz="3200" dirty="0" smtClean="0">
                <a:solidFill>
                  <a:schemeClr val="bg1"/>
                </a:solidFill>
                <a:latin typeface="+mn-lt"/>
              </a:rPr>
              <a:t>ATOMIC DESIGN</a:t>
            </a:r>
            <a:endParaRPr lang="es-AR" sz="1200" dirty="0">
              <a:solidFill>
                <a:schemeClr val="bg1"/>
              </a:solidFill>
              <a:latin typeface="+mn-lt"/>
            </a:endParaRPr>
          </a:p>
        </p:txBody>
      </p:sp>
      <p:sp>
        <p:nvSpPr>
          <p:cNvPr id="8" name="Rectangle 7"/>
          <p:cNvSpPr/>
          <p:nvPr/>
        </p:nvSpPr>
        <p:spPr>
          <a:xfrm>
            <a:off x="935593" y="980729"/>
            <a:ext cx="7272808" cy="1446550"/>
          </a:xfrm>
          <a:prstGeom prst="rect">
            <a:avLst/>
          </a:prstGeom>
        </p:spPr>
        <p:txBody>
          <a:bodyPr wrap="square">
            <a:spAutoFit/>
          </a:bodyPr>
          <a:lstStyle/>
          <a:p>
            <a:pPr algn="ctr"/>
            <a:r>
              <a:rPr lang="es-AR" sz="8800" dirty="0" smtClean="0">
                <a:solidFill>
                  <a:schemeClr val="bg1"/>
                </a:solidFill>
                <a:latin typeface="+mj-lt"/>
              </a:rPr>
              <a:t>MOLECULAS</a:t>
            </a:r>
            <a:endParaRPr lang="es-AR" sz="2800" dirty="0">
              <a:solidFill>
                <a:schemeClr val="bg1"/>
              </a:solidFill>
              <a:latin typeface="+mj-lt"/>
            </a:endParaRPr>
          </a:p>
        </p:txBody>
      </p:sp>
    </p:spTree>
    <p:extLst>
      <p:ext uri="{BB962C8B-B14F-4D97-AF65-F5344CB8AC3E}">
        <p14:creationId xmlns:p14="http://schemas.microsoft.com/office/powerpoint/2010/main" val="12051802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868" y="2931334"/>
            <a:ext cx="9202380" cy="2009833"/>
          </a:xfrm>
          <a:prstGeom prst="rect">
            <a:avLst/>
          </a:prstGeom>
        </p:spPr>
      </p:pic>
      <p:sp>
        <p:nvSpPr>
          <p:cNvPr id="7" name="Title 1"/>
          <p:cNvSpPr>
            <a:spLocks noGrp="1"/>
          </p:cNvSpPr>
          <p:nvPr>
            <p:ph type="title"/>
          </p:nvPr>
        </p:nvSpPr>
        <p:spPr>
          <a:xfrm>
            <a:off x="628648" y="476673"/>
            <a:ext cx="7886700" cy="504056"/>
          </a:xfrm>
        </p:spPr>
        <p:txBody>
          <a:bodyPr>
            <a:normAutofit fontScale="90000"/>
          </a:bodyPr>
          <a:lstStyle/>
          <a:p>
            <a:pPr algn="ctr"/>
            <a:r>
              <a:rPr lang="en-US" sz="3200" dirty="0" smtClean="0">
                <a:solidFill>
                  <a:schemeClr val="bg1"/>
                </a:solidFill>
                <a:latin typeface="+mn-lt"/>
              </a:rPr>
              <a:t>ATOMIC DESIGN</a:t>
            </a:r>
            <a:endParaRPr lang="es-AR" sz="1200" dirty="0">
              <a:solidFill>
                <a:schemeClr val="bg1"/>
              </a:solidFill>
              <a:latin typeface="+mn-lt"/>
            </a:endParaRPr>
          </a:p>
        </p:txBody>
      </p:sp>
      <p:sp>
        <p:nvSpPr>
          <p:cNvPr id="8" name="Rectangle 7"/>
          <p:cNvSpPr/>
          <p:nvPr/>
        </p:nvSpPr>
        <p:spPr>
          <a:xfrm>
            <a:off x="935593" y="980729"/>
            <a:ext cx="7272808" cy="1446550"/>
          </a:xfrm>
          <a:prstGeom prst="rect">
            <a:avLst/>
          </a:prstGeom>
        </p:spPr>
        <p:txBody>
          <a:bodyPr wrap="square">
            <a:spAutoFit/>
          </a:bodyPr>
          <a:lstStyle/>
          <a:p>
            <a:pPr algn="ctr"/>
            <a:r>
              <a:rPr lang="es-AR" sz="8800" dirty="0" smtClean="0">
                <a:solidFill>
                  <a:schemeClr val="bg1"/>
                </a:solidFill>
                <a:latin typeface="+mj-lt"/>
              </a:rPr>
              <a:t>MOLECULAS</a:t>
            </a:r>
            <a:endParaRPr lang="es-AR" sz="2800" dirty="0">
              <a:solidFill>
                <a:schemeClr val="bg1"/>
              </a:solidFill>
              <a:latin typeface="+mj-lt"/>
            </a:endParaRPr>
          </a:p>
        </p:txBody>
      </p:sp>
    </p:spTree>
    <p:extLst>
      <p:ext uri="{BB962C8B-B14F-4D97-AF65-F5344CB8AC3E}">
        <p14:creationId xmlns:p14="http://schemas.microsoft.com/office/powerpoint/2010/main" val="380861716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p:cNvSpPr/>
          <p:nvPr/>
        </p:nvSpPr>
        <p:spPr>
          <a:xfrm>
            <a:off x="395536" y="2829906"/>
            <a:ext cx="8352928" cy="4031873"/>
          </a:xfrm>
          <a:prstGeom prst="rect">
            <a:avLst/>
          </a:prstGeom>
        </p:spPr>
        <p:txBody>
          <a:bodyPr wrap="square">
            <a:spAutoFit/>
          </a:bodyPr>
          <a:lstStyle/>
          <a:p>
            <a:r>
              <a:rPr lang="es-AR" sz="2800" dirty="0">
                <a:solidFill>
                  <a:schemeClr val="bg1"/>
                </a:solidFill>
              </a:rPr>
              <a:t>Cuando llegamos al tercer nivel estamos hablando de elementos que son más complejos, ya que son sumas de los niveles anteriores.</a:t>
            </a:r>
          </a:p>
          <a:p>
            <a:endParaRPr lang="es-AR" sz="2800" dirty="0">
              <a:solidFill>
                <a:schemeClr val="bg1"/>
              </a:solidFill>
            </a:endParaRPr>
          </a:p>
          <a:p>
            <a:r>
              <a:rPr lang="es-AR" sz="2800" dirty="0">
                <a:solidFill>
                  <a:schemeClr val="bg1"/>
                </a:solidFill>
              </a:rPr>
              <a:t>No debemos perder de vista que estamos hablando de elementos de UI formados por moléculas (que a su vez son átomos) y que, por encima de todo, pueden repetirse.</a:t>
            </a:r>
            <a:r>
              <a:rPr lang="es-AR" sz="3200" dirty="0"/>
              <a:t/>
            </a:r>
            <a:br>
              <a:rPr lang="es-AR" sz="3200" dirty="0"/>
            </a:br>
            <a:endParaRPr lang="es-AR" sz="3200" dirty="0"/>
          </a:p>
        </p:txBody>
      </p:sp>
      <p:sp>
        <p:nvSpPr>
          <p:cNvPr id="7" name="Title 1"/>
          <p:cNvSpPr>
            <a:spLocks noGrp="1"/>
          </p:cNvSpPr>
          <p:nvPr>
            <p:ph type="title"/>
          </p:nvPr>
        </p:nvSpPr>
        <p:spPr>
          <a:xfrm>
            <a:off x="628648" y="476673"/>
            <a:ext cx="7886700" cy="504056"/>
          </a:xfrm>
        </p:spPr>
        <p:txBody>
          <a:bodyPr>
            <a:normAutofit fontScale="90000"/>
          </a:bodyPr>
          <a:lstStyle/>
          <a:p>
            <a:pPr algn="ctr"/>
            <a:r>
              <a:rPr lang="en-US" sz="3200" dirty="0" smtClean="0">
                <a:solidFill>
                  <a:schemeClr val="bg1"/>
                </a:solidFill>
                <a:latin typeface="+mn-lt"/>
              </a:rPr>
              <a:t>ATOMIC DESIGN</a:t>
            </a:r>
            <a:endParaRPr lang="es-AR" sz="1200" dirty="0">
              <a:solidFill>
                <a:schemeClr val="bg1"/>
              </a:solidFill>
              <a:latin typeface="+mn-lt"/>
            </a:endParaRPr>
          </a:p>
        </p:txBody>
      </p:sp>
      <p:sp>
        <p:nvSpPr>
          <p:cNvPr id="8" name="Rectangle 7"/>
          <p:cNvSpPr/>
          <p:nvPr/>
        </p:nvSpPr>
        <p:spPr>
          <a:xfrm>
            <a:off x="935593" y="980729"/>
            <a:ext cx="7272808" cy="1446550"/>
          </a:xfrm>
          <a:prstGeom prst="rect">
            <a:avLst/>
          </a:prstGeom>
        </p:spPr>
        <p:txBody>
          <a:bodyPr wrap="square">
            <a:spAutoFit/>
          </a:bodyPr>
          <a:lstStyle/>
          <a:p>
            <a:pPr algn="ctr"/>
            <a:r>
              <a:rPr lang="es-AR" sz="8800" dirty="0" smtClean="0">
                <a:solidFill>
                  <a:schemeClr val="bg1"/>
                </a:solidFill>
                <a:latin typeface="+mj-lt"/>
              </a:rPr>
              <a:t>ORGANISMOS</a:t>
            </a:r>
            <a:endParaRPr lang="es-AR" sz="2800" dirty="0">
              <a:solidFill>
                <a:schemeClr val="bg1"/>
              </a:solidFill>
              <a:latin typeface="+mj-lt"/>
            </a:endParaRPr>
          </a:p>
        </p:txBody>
      </p:sp>
    </p:spTree>
    <p:extLst>
      <p:ext uri="{BB962C8B-B14F-4D97-AF65-F5344CB8AC3E}">
        <p14:creationId xmlns:p14="http://schemas.microsoft.com/office/powerpoint/2010/main" val="170099354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628648" y="476673"/>
            <a:ext cx="7886700" cy="504056"/>
          </a:xfrm>
        </p:spPr>
        <p:txBody>
          <a:bodyPr>
            <a:normAutofit fontScale="90000"/>
          </a:bodyPr>
          <a:lstStyle/>
          <a:p>
            <a:pPr algn="ctr"/>
            <a:r>
              <a:rPr lang="en-US" sz="3200" dirty="0" smtClean="0">
                <a:solidFill>
                  <a:schemeClr val="bg1"/>
                </a:solidFill>
                <a:latin typeface="+mn-lt"/>
              </a:rPr>
              <a:t>ATOMIC DESIGN</a:t>
            </a:r>
            <a:endParaRPr lang="es-AR" sz="1200" dirty="0">
              <a:solidFill>
                <a:schemeClr val="bg1"/>
              </a:solidFill>
              <a:latin typeface="+mn-lt"/>
            </a:endParaRPr>
          </a:p>
        </p:txBody>
      </p:sp>
      <p:sp>
        <p:nvSpPr>
          <p:cNvPr id="8" name="Rectangle 7"/>
          <p:cNvSpPr/>
          <p:nvPr/>
        </p:nvSpPr>
        <p:spPr>
          <a:xfrm>
            <a:off x="935593" y="980729"/>
            <a:ext cx="7272808" cy="1446550"/>
          </a:xfrm>
          <a:prstGeom prst="rect">
            <a:avLst/>
          </a:prstGeom>
        </p:spPr>
        <p:txBody>
          <a:bodyPr wrap="square">
            <a:spAutoFit/>
          </a:bodyPr>
          <a:lstStyle/>
          <a:p>
            <a:pPr algn="ctr"/>
            <a:r>
              <a:rPr lang="es-AR" sz="8800" dirty="0" smtClean="0">
                <a:solidFill>
                  <a:schemeClr val="bg1"/>
                </a:solidFill>
                <a:latin typeface="+mj-lt"/>
              </a:rPr>
              <a:t>ORGANISMOS</a:t>
            </a:r>
            <a:endParaRPr lang="es-AR" sz="2800" dirty="0">
              <a:solidFill>
                <a:schemeClr val="bg1"/>
              </a:solidFill>
              <a:latin typeface="+mj-lt"/>
            </a:endParaRPr>
          </a:p>
        </p:txBody>
      </p:sp>
      <p:pic>
        <p:nvPicPr>
          <p:cNvPr id="2" name="Picture 1"/>
          <p:cNvPicPr>
            <a:picLocks noChangeAspect="1"/>
          </p:cNvPicPr>
          <p:nvPr/>
        </p:nvPicPr>
        <p:blipFill>
          <a:blip r:embed="rId3"/>
          <a:stretch>
            <a:fillRect/>
          </a:stretch>
        </p:blipFill>
        <p:spPr>
          <a:xfrm>
            <a:off x="-36512" y="2503136"/>
            <a:ext cx="9233461" cy="4094216"/>
          </a:xfrm>
          <a:prstGeom prst="rect">
            <a:avLst/>
          </a:prstGeom>
        </p:spPr>
      </p:pic>
    </p:spTree>
    <p:extLst>
      <p:ext uri="{BB962C8B-B14F-4D97-AF65-F5344CB8AC3E}">
        <p14:creationId xmlns:p14="http://schemas.microsoft.com/office/powerpoint/2010/main" val="222376459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p:cNvSpPr/>
          <p:nvPr/>
        </p:nvSpPr>
        <p:spPr>
          <a:xfrm>
            <a:off x="395536" y="2636912"/>
            <a:ext cx="8352928" cy="3108543"/>
          </a:xfrm>
          <a:prstGeom prst="rect">
            <a:avLst/>
          </a:prstGeom>
        </p:spPr>
        <p:txBody>
          <a:bodyPr wrap="square">
            <a:spAutoFit/>
          </a:bodyPr>
          <a:lstStyle/>
          <a:p>
            <a:r>
              <a:rPr lang="es-AR" sz="2800" dirty="0" smtClean="0">
                <a:solidFill>
                  <a:schemeClr val="bg1"/>
                </a:solidFill>
              </a:rPr>
              <a:t>Las “plantillas</a:t>
            </a:r>
            <a:r>
              <a:rPr lang="es-AR" sz="2800" dirty="0">
                <a:solidFill>
                  <a:schemeClr val="bg1"/>
                </a:solidFill>
              </a:rPr>
              <a:t>” dentro del </a:t>
            </a:r>
            <a:r>
              <a:rPr lang="es-AR" sz="2800" dirty="0" err="1">
                <a:solidFill>
                  <a:schemeClr val="bg1"/>
                </a:solidFill>
              </a:rPr>
              <a:t>Atomic</a:t>
            </a:r>
            <a:r>
              <a:rPr lang="es-AR" sz="2800" dirty="0">
                <a:solidFill>
                  <a:schemeClr val="bg1"/>
                </a:solidFill>
              </a:rPr>
              <a:t> </a:t>
            </a:r>
            <a:r>
              <a:rPr lang="es-AR" sz="2800" dirty="0" err="1">
                <a:solidFill>
                  <a:schemeClr val="bg1"/>
                </a:solidFill>
              </a:rPr>
              <a:t>Design</a:t>
            </a:r>
            <a:r>
              <a:rPr lang="es-AR" sz="2800" dirty="0">
                <a:solidFill>
                  <a:schemeClr val="bg1"/>
                </a:solidFill>
              </a:rPr>
              <a:t> </a:t>
            </a:r>
            <a:r>
              <a:rPr lang="es-AR" sz="2800" dirty="0" smtClean="0">
                <a:solidFill>
                  <a:schemeClr val="bg1"/>
                </a:solidFill>
              </a:rPr>
              <a:t>vendrían a  </a:t>
            </a:r>
            <a:r>
              <a:rPr lang="es-AR" sz="2800" dirty="0">
                <a:solidFill>
                  <a:schemeClr val="bg1"/>
                </a:solidFill>
              </a:rPr>
              <a:t>ser los </a:t>
            </a:r>
            <a:r>
              <a:rPr lang="es-AR" sz="2800" dirty="0" err="1">
                <a:solidFill>
                  <a:schemeClr val="bg1"/>
                </a:solidFill>
              </a:rPr>
              <a:t>wireframes</a:t>
            </a:r>
            <a:r>
              <a:rPr lang="es-AR" sz="2800" dirty="0">
                <a:solidFill>
                  <a:schemeClr val="bg1"/>
                </a:solidFill>
              </a:rPr>
              <a:t>: una unión de distintos organismos que forman una página o una aplicación.</a:t>
            </a:r>
          </a:p>
          <a:p>
            <a:endParaRPr lang="es-AR" sz="2800" dirty="0">
              <a:solidFill>
                <a:schemeClr val="bg1"/>
              </a:solidFill>
            </a:endParaRPr>
          </a:p>
          <a:p>
            <a:r>
              <a:rPr lang="es-AR" sz="2800" dirty="0">
                <a:solidFill>
                  <a:schemeClr val="bg1"/>
                </a:solidFill>
              </a:rPr>
              <a:t>Se trata de un entregable de alta fidelidad, pero que no termina de ser el diseño final. </a:t>
            </a:r>
            <a:r>
              <a:rPr lang="es-AR" sz="2800" dirty="0" smtClean="0">
                <a:solidFill>
                  <a:schemeClr val="bg1"/>
                </a:solidFill>
              </a:rPr>
              <a:t>Se podría decir que es el “esqueleto</a:t>
            </a:r>
            <a:r>
              <a:rPr lang="es-AR" sz="2800" dirty="0">
                <a:solidFill>
                  <a:schemeClr val="bg1"/>
                </a:solidFill>
              </a:rPr>
              <a:t>” de la aplicación o página web</a:t>
            </a:r>
            <a:r>
              <a:rPr lang="es-AR" sz="2800" dirty="0" smtClean="0">
                <a:solidFill>
                  <a:schemeClr val="bg1"/>
                </a:solidFill>
              </a:rPr>
              <a:t>.</a:t>
            </a:r>
            <a:endParaRPr lang="es-AR" sz="3200" dirty="0"/>
          </a:p>
        </p:txBody>
      </p:sp>
      <p:sp>
        <p:nvSpPr>
          <p:cNvPr id="7" name="Title 1"/>
          <p:cNvSpPr>
            <a:spLocks noGrp="1"/>
          </p:cNvSpPr>
          <p:nvPr>
            <p:ph type="title"/>
          </p:nvPr>
        </p:nvSpPr>
        <p:spPr>
          <a:xfrm>
            <a:off x="628648" y="476673"/>
            <a:ext cx="7886700" cy="504056"/>
          </a:xfrm>
        </p:spPr>
        <p:txBody>
          <a:bodyPr>
            <a:normAutofit fontScale="90000"/>
          </a:bodyPr>
          <a:lstStyle/>
          <a:p>
            <a:pPr algn="ctr"/>
            <a:r>
              <a:rPr lang="en-US" sz="3200" dirty="0" smtClean="0">
                <a:solidFill>
                  <a:schemeClr val="bg1"/>
                </a:solidFill>
                <a:latin typeface="+mn-lt"/>
              </a:rPr>
              <a:t>ATOMIC DESIGN</a:t>
            </a:r>
            <a:endParaRPr lang="es-AR" sz="1200" dirty="0">
              <a:solidFill>
                <a:schemeClr val="bg1"/>
              </a:solidFill>
              <a:latin typeface="+mn-lt"/>
            </a:endParaRPr>
          </a:p>
        </p:txBody>
      </p:sp>
      <p:sp>
        <p:nvSpPr>
          <p:cNvPr id="8" name="Rectangle 7"/>
          <p:cNvSpPr/>
          <p:nvPr/>
        </p:nvSpPr>
        <p:spPr>
          <a:xfrm>
            <a:off x="935593" y="980729"/>
            <a:ext cx="7272808" cy="1446550"/>
          </a:xfrm>
          <a:prstGeom prst="rect">
            <a:avLst/>
          </a:prstGeom>
        </p:spPr>
        <p:txBody>
          <a:bodyPr wrap="square">
            <a:spAutoFit/>
          </a:bodyPr>
          <a:lstStyle/>
          <a:p>
            <a:pPr algn="ctr"/>
            <a:r>
              <a:rPr lang="es-AR" sz="8800" dirty="0" smtClean="0">
                <a:solidFill>
                  <a:schemeClr val="bg1"/>
                </a:solidFill>
                <a:latin typeface="+mj-lt"/>
              </a:rPr>
              <a:t>PLANTILLAS</a:t>
            </a:r>
            <a:endParaRPr lang="es-AR" sz="2800" dirty="0">
              <a:solidFill>
                <a:schemeClr val="bg1"/>
              </a:solidFill>
              <a:latin typeface="+mj-lt"/>
            </a:endParaRPr>
          </a:p>
        </p:txBody>
      </p:sp>
    </p:spTree>
    <p:extLst>
      <p:ext uri="{BB962C8B-B14F-4D97-AF65-F5344CB8AC3E}">
        <p14:creationId xmlns:p14="http://schemas.microsoft.com/office/powerpoint/2010/main" val="196540885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628648" y="476673"/>
            <a:ext cx="7886700" cy="504056"/>
          </a:xfrm>
        </p:spPr>
        <p:txBody>
          <a:bodyPr>
            <a:normAutofit fontScale="90000"/>
          </a:bodyPr>
          <a:lstStyle/>
          <a:p>
            <a:pPr algn="ctr"/>
            <a:r>
              <a:rPr lang="en-US" sz="3200" dirty="0" smtClean="0">
                <a:solidFill>
                  <a:schemeClr val="bg1"/>
                </a:solidFill>
                <a:latin typeface="+mn-lt"/>
              </a:rPr>
              <a:t>ATOMIC DESIGN</a:t>
            </a:r>
            <a:endParaRPr lang="es-AR" sz="1200" dirty="0">
              <a:solidFill>
                <a:schemeClr val="bg1"/>
              </a:solidFill>
              <a:latin typeface="+mn-lt"/>
            </a:endParaRPr>
          </a:p>
        </p:txBody>
      </p:sp>
      <p:sp>
        <p:nvSpPr>
          <p:cNvPr id="8" name="Rectangle 7"/>
          <p:cNvSpPr/>
          <p:nvPr/>
        </p:nvSpPr>
        <p:spPr>
          <a:xfrm>
            <a:off x="935593" y="980729"/>
            <a:ext cx="7272808" cy="1446550"/>
          </a:xfrm>
          <a:prstGeom prst="rect">
            <a:avLst/>
          </a:prstGeom>
        </p:spPr>
        <p:txBody>
          <a:bodyPr wrap="square">
            <a:spAutoFit/>
          </a:bodyPr>
          <a:lstStyle/>
          <a:p>
            <a:pPr algn="ctr"/>
            <a:r>
              <a:rPr lang="es-AR" sz="8800" dirty="0" smtClean="0">
                <a:solidFill>
                  <a:schemeClr val="bg1"/>
                </a:solidFill>
                <a:latin typeface="+mj-lt"/>
              </a:rPr>
              <a:t>PLANTILLAS</a:t>
            </a:r>
            <a:endParaRPr lang="es-AR" sz="2800" dirty="0">
              <a:solidFill>
                <a:schemeClr val="bg1"/>
              </a:solidFill>
              <a:latin typeface="+mj-lt"/>
            </a:endParaRPr>
          </a:p>
        </p:txBody>
      </p:sp>
      <p:pic>
        <p:nvPicPr>
          <p:cNvPr id="3" name="Picture 2"/>
          <p:cNvPicPr>
            <a:picLocks noChangeAspect="1"/>
          </p:cNvPicPr>
          <p:nvPr/>
        </p:nvPicPr>
        <p:blipFill>
          <a:blip r:embed="rId3"/>
          <a:stretch>
            <a:fillRect/>
          </a:stretch>
        </p:blipFill>
        <p:spPr>
          <a:xfrm>
            <a:off x="2562473" y="2437435"/>
            <a:ext cx="4019048" cy="5238095"/>
          </a:xfrm>
          <a:prstGeom prst="rect">
            <a:avLst/>
          </a:prstGeom>
        </p:spPr>
      </p:pic>
    </p:spTree>
    <p:extLst>
      <p:ext uri="{BB962C8B-B14F-4D97-AF65-F5344CB8AC3E}">
        <p14:creationId xmlns:p14="http://schemas.microsoft.com/office/powerpoint/2010/main" val="229171048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p:cNvSpPr/>
          <p:nvPr/>
        </p:nvSpPr>
        <p:spPr>
          <a:xfrm>
            <a:off x="395536" y="2636912"/>
            <a:ext cx="8352928" cy="2246769"/>
          </a:xfrm>
          <a:prstGeom prst="rect">
            <a:avLst/>
          </a:prstGeom>
        </p:spPr>
        <p:txBody>
          <a:bodyPr wrap="square">
            <a:spAutoFit/>
          </a:bodyPr>
          <a:lstStyle/>
          <a:p>
            <a:r>
              <a:rPr lang="es-AR" sz="2800" dirty="0">
                <a:solidFill>
                  <a:schemeClr val="bg1"/>
                </a:solidFill>
              </a:rPr>
              <a:t>Este es el último nivel del </a:t>
            </a:r>
            <a:r>
              <a:rPr lang="es-AR" sz="2800" dirty="0" err="1">
                <a:solidFill>
                  <a:schemeClr val="bg1"/>
                </a:solidFill>
              </a:rPr>
              <a:t>Atomic</a:t>
            </a:r>
            <a:r>
              <a:rPr lang="es-AR" sz="2800" dirty="0">
                <a:solidFill>
                  <a:schemeClr val="bg1"/>
                </a:solidFill>
              </a:rPr>
              <a:t> </a:t>
            </a:r>
            <a:r>
              <a:rPr lang="es-AR" sz="2800" dirty="0" err="1">
                <a:solidFill>
                  <a:schemeClr val="bg1"/>
                </a:solidFill>
              </a:rPr>
              <a:t>Design</a:t>
            </a:r>
            <a:r>
              <a:rPr lang="es-AR" sz="2800" dirty="0">
                <a:solidFill>
                  <a:schemeClr val="bg1"/>
                </a:solidFill>
              </a:rPr>
              <a:t>. Son en realidad el diseño final que ya contiene las imágenes y otros detalles que hacen que ese archivo ya esté listo para el desarrollo o, en su defecto, test con usuarios o el equipo</a:t>
            </a:r>
            <a:endParaRPr lang="es-AR" sz="3200" dirty="0"/>
          </a:p>
        </p:txBody>
      </p:sp>
      <p:sp>
        <p:nvSpPr>
          <p:cNvPr id="7" name="Title 1"/>
          <p:cNvSpPr>
            <a:spLocks noGrp="1"/>
          </p:cNvSpPr>
          <p:nvPr>
            <p:ph type="title"/>
          </p:nvPr>
        </p:nvSpPr>
        <p:spPr>
          <a:xfrm>
            <a:off x="628648" y="476673"/>
            <a:ext cx="7886700" cy="504056"/>
          </a:xfrm>
        </p:spPr>
        <p:txBody>
          <a:bodyPr>
            <a:normAutofit fontScale="90000"/>
          </a:bodyPr>
          <a:lstStyle/>
          <a:p>
            <a:pPr algn="ctr"/>
            <a:r>
              <a:rPr lang="en-US" sz="3200" dirty="0" smtClean="0">
                <a:solidFill>
                  <a:schemeClr val="bg1"/>
                </a:solidFill>
                <a:latin typeface="+mn-lt"/>
              </a:rPr>
              <a:t>ATOMIC DESIGN</a:t>
            </a:r>
            <a:endParaRPr lang="es-AR" sz="1200" dirty="0">
              <a:solidFill>
                <a:schemeClr val="bg1"/>
              </a:solidFill>
              <a:latin typeface="+mn-lt"/>
            </a:endParaRPr>
          </a:p>
        </p:txBody>
      </p:sp>
      <p:sp>
        <p:nvSpPr>
          <p:cNvPr id="8" name="Rectangle 7"/>
          <p:cNvSpPr/>
          <p:nvPr/>
        </p:nvSpPr>
        <p:spPr>
          <a:xfrm>
            <a:off x="935593" y="980729"/>
            <a:ext cx="7272808" cy="1446550"/>
          </a:xfrm>
          <a:prstGeom prst="rect">
            <a:avLst/>
          </a:prstGeom>
        </p:spPr>
        <p:txBody>
          <a:bodyPr wrap="square">
            <a:spAutoFit/>
          </a:bodyPr>
          <a:lstStyle/>
          <a:p>
            <a:pPr algn="ctr"/>
            <a:r>
              <a:rPr lang="es-AR" sz="8800" dirty="0" smtClean="0">
                <a:solidFill>
                  <a:schemeClr val="bg1"/>
                </a:solidFill>
                <a:latin typeface="+mj-lt"/>
              </a:rPr>
              <a:t>PAGINAS</a:t>
            </a:r>
            <a:endParaRPr lang="es-AR" sz="2800" dirty="0">
              <a:solidFill>
                <a:schemeClr val="bg1"/>
              </a:solidFill>
              <a:latin typeface="+mj-lt"/>
            </a:endParaRPr>
          </a:p>
        </p:txBody>
      </p:sp>
    </p:spTree>
    <p:extLst>
      <p:ext uri="{BB962C8B-B14F-4D97-AF65-F5344CB8AC3E}">
        <p14:creationId xmlns:p14="http://schemas.microsoft.com/office/powerpoint/2010/main" val="33921411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4F2DB"/>
        </a:solidFill>
        <a:effectLst/>
      </p:bgPr>
    </p:bg>
    <p:spTree>
      <p:nvGrpSpPr>
        <p:cNvPr id="1" name=""/>
        <p:cNvGrpSpPr/>
        <p:nvPr/>
      </p:nvGrpSpPr>
      <p:grpSpPr>
        <a:xfrm>
          <a:off x="0" y="0"/>
          <a:ext cx="0" cy="0"/>
          <a:chOff x="0" y="0"/>
          <a:chExt cx="0" cy="0"/>
        </a:xfrm>
      </p:grpSpPr>
      <p:pic>
        <p:nvPicPr>
          <p:cNvPr id="9218" name="Picture 2" descr="http://atomicdesign.bradfrost.com/images/content/instagram-atom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04664"/>
            <a:ext cx="8784976" cy="580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7775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170" name="Title 1"/>
          <p:cNvSpPr>
            <a:spLocks noGrp="1"/>
          </p:cNvSpPr>
          <p:nvPr>
            <p:ph type="title"/>
          </p:nvPr>
        </p:nvSpPr>
        <p:spPr>
          <a:xfrm>
            <a:off x="-180528" y="116632"/>
            <a:ext cx="9174832" cy="1143000"/>
          </a:xfrm>
        </p:spPr>
        <p:txBody>
          <a:bodyPr>
            <a:normAutofit fontScale="90000"/>
          </a:bodyPr>
          <a:lstStyle/>
          <a:p>
            <a:pPr algn="r" eaLnBrk="1" hangingPunct="1"/>
            <a:r>
              <a:rPr lang="es-ES" altLang="en-US" sz="8800" dirty="0">
                <a:solidFill>
                  <a:schemeClr val="bg1"/>
                </a:solidFill>
              </a:rPr>
              <a:t>Proceso</a:t>
            </a:r>
          </a:p>
        </p:txBody>
      </p:sp>
      <p:graphicFrame>
        <p:nvGraphicFramePr>
          <p:cNvPr id="3" name="Diagram 2"/>
          <p:cNvGraphicFramePr/>
          <p:nvPr>
            <p:extLst>
              <p:ext uri="{D42A27DB-BD31-4B8C-83A1-F6EECF244321}">
                <p14:modId xmlns:p14="http://schemas.microsoft.com/office/powerpoint/2010/main" val="4278159220"/>
              </p:ext>
            </p:extLst>
          </p:nvPr>
        </p:nvGraphicFramePr>
        <p:xfrm>
          <a:off x="-252536" y="1052736"/>
          <a:ext cx="9144000" cy="381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9777" y="5380438"/>
            <a:ext cx="1147192" cy="1147192"/>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03960" y="3877020"/>
            <a:ext cx="1334468" cy="1347628"/>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592" y="3957523"/>
            <a:ext cx="2742626" cy="1697360"/>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5987" y="3601183"/>
            <a:ext cx="2337990" cy="2337990"/>
          </a:xfrm>
          <a:prstGeom prst="rect">
            <a:avLst/>
          </a:prstGeom>
        </p:spPr>
      </p:pic>
      <p:pic>
        <p:nvPicPr>
          <p:cNvPr id="10" name="Picture 9"/>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7236295" y="3957523"/>
            <a:ext cx="1635870" cy="1635870"/>
          </a:xfrm>
          <a:prstGeom prst="rect">
            <a:avLst/>
          </a:prstGeom>
        </p:spPr>
      </p:pic>
      <p:sp>
        <p:nvSpPr>
          <p:cNvPr id="11" name="TextBox 10"/>
          <p:cNvSpPr txBox="1"/>
          <p:nvPr/>
        </p:nvSpPr>
        <p:spPr>
          <a:xfrm>
            <a:off x="323528" y="5805264"/>
            <a:ext cx="2776249" cy="1477328"/>
          </a:xfrm>
          <a:prstGeom prst="rect">
            <a:avLst/>
          </a:prstGeom>
          <a:noFill/>
        </p:spPr>
        <p:txBody>
          <a:bodyPr wrap="square" rtlCol="0">
            <a:spAutoFit/>
          </a:bodyPr>
          <a:lstStyle/>
          <a:p>
            <a:r>
              <a:rPr lang="es-AR" dirty="0" smtClean="0">
                <a:solidFill>
                  <a:schemeClr val="bg1"/>
                </a:solidFill>
              </a:rPr>
              <a:t>Sketch, </a:t>
            </a:r>
            <a:r>
              <a:rPr lang="es-AR" dirty="0" err="1" smtClean="0">
                <a:solidFill>
                  <a:schemeClr val="bg1"/>
                </a:solidFill>
              </a:rPr>
              <a:t>Wireframe</a:t>
            </a:r>
            <a:r>
              <a:rPr lang="es-AR" dirty="0" smtClean="0">
                <a:solidFill>
                  <a:schemeClr val="bg1"/>
                </a:solidFill>
              </a:rPr>
              <a:t>, </a:t>
            </a:r>
            <a:r>
              <a:rPr lang="es-AR" dirty="0" err="1" smtClean="0">
                <a:solidFill>
                  <a:schemeClr val="bg1"/>
                </a:solidFill>
              </a:rPr>
              <a:t>Mockup</a:t>
            </a:r>
            <a:r>
              <a:rPr lang="es-AR" dirty="0" smtClean="0">
                <a:solidFill>
                  <a:schemeClr val="bg1"/>
                </a:solidFill>
              </a:rPr>
              <a:t>, Prototipo Alta</a:t>
            </a:r>
            <a:endParaRPr lang="es-AR" dirty="0">
              <a:solidFill>
                <a:schemeClr val="bg1"/>
              </a:solidFill>
            </a:endParaRPr>
          </a:p>
          <a:p>
            <a:endParaRPr lang="es-AR" dirty="0"/>
          </a:p>
          <a:p>
            <a:endParaRPr lang="es-AR" dirty="0"/>
          </a:p>
          <a:p>
            <a:endParaRPr lang="es-AR" dirty="0"/>
          </a:p>
        </p:txBody>
      </p:sp>
      <p:sp>
        <p:nvSpPr>
          <p:cNvPr id="13" name="TextBox 12"/>
          <p:cNvSpPr txBox="1"/>
          <p:nvPr/>
        </p:nvSpPr>
        <p:spPr>
          <a:xfrm>
            <a:off x="7465145" y="5408727"/>
            <a:ext cx="1178169" cy="369332"/>
          </a:xfrm>
          <a:prstGeom prst="rect">
            <a:avLst/>
          </a:prstGeom>
          <a:noFill/>
        </p:spPr>
        <p:txBody>
          <a:bodyPr wrap="square" rtlCol="0">
            <a:spAutoFit/>
          </a:bodyPr>
          <a:lstStyle/>
          <a:p>
            <a:pPr algn="ctr"/>
            <a:r>
              <a:rPr lang="es-AR" dirty="0" smtClean="0">
                <a:solidFill>
                  <a:schemeClr val="bg1"/>
                </a:solidFill>
              </a:rPr>
              <a:t>WEBSITE</a:t>
            </a:r>
            <a:endParaRPr lang="es-AR" dirty="0"/>
          </a:p>
        </p:txBody>
      </p:sp>
    </p:spTree>
    <p:extLst>
      <p:ext uri="{BB962C8B-B14F-4D97-AF65-F5344CB8AC3E}">
        <p14:creationId xmlns:p14="http://schemas.microsoft.com/office/powerpoint/2010/main" val="299406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170" name="Title 1"/>
          <p:cNvSpPr>
            <a:spLocks noGrp="1"/>
          </p:cNvSpPr>
          <p:nvPr>
            <p:ph type="title"/>
          </p:nvPr>
        </p:nvSpPr>
        <p:spPr>
          <a:xfrm>
            <a:off x="-180528" y="116632"/>
            <a:ext cx="9174832" cy="1143000"/>
          </a:xfrm>
        </p:spPr>
        <p:txBody>
          <a:bodyPr>
            <a:normAutofit/>
          </a:bodyPr>
          <a:lstStyle/>
          <a:p>
            <a:pPr algn="r"/>
            <a:r>
              <a:rPr lang="es-ES" altLang="en-US" sz="5000" dirty="0" smtClean="0">
                <a:solidFill>
                  <a:schemeClr val="bg1"/>
                </a:solidFill>
              </a:rPr>
              <a:t>PROCESO | </a:t>
            </a:r>
            <a:r>
              <a:rPr lang="es-AR" sz="5000" dirty="0" smtClean="0">
                <a:solidFill>
                  <a:schemeClr val="bg1"/>
                </a:solidFill>
              </a:rPr>
              <a:t>SKETCH </a:t>
            </a:r>
            <a:endParaRPr lang="es-ES" altLang="en-US" sz="5000" dirty="0">
              <a:solidFill>
                <a:schemeClr val="bg1"/>
              </a:solidFill>
            </a:endParaRPr>
          </a:p>
        </p:txBody>
      </p:sp>
      <p:pic>
        <p:nvPicPr>
          <p:cNvPr id="1026" name="Picture 2" descr="Ske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300" y="240065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1628800"/>
            <a:ext cx="3816424" cy="4401205"/>
          </a:xfrm>
          <a:prstGeom prst="rect">
            <a:avLst/>
          </a:prstGeom>
          <a:noFill/>
        </p:spPr>
        <p:txBody>
          <a:bodyPr wrap="square" rtlCol="0">
            <a:spAutoFit/>
          </a:bodyPr>
          <a:lstStyle/>
          <a:p>
            <a:pPr algn="r"/>
            <a:r>
              <a:rPr lang="es-AR" sz="2400" dirty="0" smtClean="0">
                <a:solidFill>
                  <a:schemeClr val="bg1"/>
                </a:solidFill>
              </a:rPr>
              <a:t>Dibujo </a:t>
            </a:r>
            <a:r>
              <a:rPr lang="es-AR" sz="2400" dirty="0">
                <a:solidFill>
                  <a:schemeClr val="bg1"/>
                </a:solidFill>
              </a:rPr>
              <a:t>rápido o bosquejo de guía general que no tiene </a:t>
            </a:r>
            <a:r>
              <a:rPr lang="es-AR" sz="2400" dirty="0" smtClean="0">
                <a:solidFill>
                  <a:schemeClr val="bg1"/>
                </a:solidFill>
              </a:rPr>
              <a:t>muchos </a:t>
            </a:r>
            <a:r>
              <a:rPr lang="es-AR" sz="2400" dirty="0">
                <a:solidFill>
                  <a:schemeClr val="bg1"/>
                </a:solidFill>
              </a:rPr>
              <a:t>detalles y que reproduce un </a:t>
            </a:r>
            <a:r>
              <a:rPr lang="es-AR" sz="2400" dirty="0" smtClean="0">
                <a:solidFill>
                  <a:schemeClr val="bg1"/>
                </a:solidFill>
              </a:rPr>
              <a:t>concepto o idea de </a:t>
            </a:r>
            <a:r>
              <a:rPr lang="es-AR" sz="2400" dirty="0">
                <a:solidFill>
                  <a:schemeClr val="bg1"/>
                </a:solidFill>
              </a:rPr>
              <a:t>una manera muy sencilla. </a:t>
            </a:r>
            <a:r>
              <a:rPr lang="es-AR" sz="2400" dirty="0" smtClean="0">
                <a:solidFill>
                  <a:schemeClr val="bg1"/>
                </a:solidFill>
              </a:rPr>
              <a:t>Si no gusta o se valida con usuarios (</a:t>
            </a:r>
            <a:r>
              <a:rPr lang="en-US" sz="2400" b="1" dirty="0" err="1" smtClean="0">
                <a:solidFill>
                  <a:schemeClr val="bg1"/>
                </a:solidFill>
              </a:rPr>
              <a:t>Prototipo</a:t>
            </a:r>
            <a:r>
              <a:rPr lang="en-US" sz="2400" b="1" dirty="0" smtClean="0">
                <a:solidFill>
                  <a:schemeClr val="bg1"/>
                </a:solidFill>
              </a:rPr>
              <a:t> </a:t>
            </a:r>
            <a:r>
              <a:rPr lang="en-US" sz="2400" b="1" dirty="0" err="1" smtClean="0">
                <a:solidFill>
                  <a:schemeClr val="bg1"/>
                </a:solidFill>
              </a:rPr>
              <a:t>en</a:t>
            </a:r>
            <a:r>
              <a:rPr lang="en-US" sz="2400" b="1" dirty="0" smtClean="0">
                <a:solidFill>
                  <a:schemeClr val="bg1"/>
                </a:solidFill>
              </a:rPr>
              <a:t> </a:t>
            </a:r>
            <a:r>
              <a:rPr lang="en-US" sz="2400" b="1" dirty="0" err="1" smtClean="0">
                <a:solidFill>
                  <a:schemeClr val="bg1"/>
                </a:solidFill>
              </a:rPr>
              <a:t>baja</a:t>
            </a:r>
            <a:r>
              <a:rPr lang="es-AR" sz="2400" dirty="0" smtClean="0">
                <a:solidFill>
                  <a:schemeClr val="bg1"/>
                </a:solidFill>
              </a:rPr>
              <a:t>) que no sirve, </a:t>
            </a:r>
            <a:r>
              <a:rPr lang="es-AR" sz="2800" b="1" dirty="0" smtClean="0">
                <a:solidFill>
                  <a:schemeClr val="bg1"/>
                </a:solidFill>
              </a:rPr>
              <a:t>se tira sin mucho análisis y se crea uno nuevo. </a:t>
            </a:r>
            <a:endParaRPr lang="es-AR" sz="2800" b="1" dirty="0">
              <a:solidFill>
                <a:schemeClr val="bg1"/>
              </a:solidFill>
            </a:endParaRPr>
          </a:p>
        </p:txBody>
      </p:sp>
    </p:spTree>
    <p:extLst>
      <p:ext uri="{BB962C8B-B14F-4D97-AF65-F5344CB8AC3E}">
        <p14:creationId xmlns:p14="http://schemas.microsoft.com/office/powerpoint/2010/main" val="19286720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132855"/>
            <a:ext cx="7886700" cy="4044107"/>
          </a:xfrm>
        </p:spPr>
        <p:txBody>
          <a:bodyPr>
            <a:normAutofit/>
          </a:bodyPr>
          <a:lstStyle/>
          <a:p>
            <a:pPr marL="0" indent="0" fontAlgn="base">
              <a:buNone/>
            </a:pPr>
            <a:r>
              <a:rPr lang="es-AR" sz="3200" dirty="0">
                <a:solidFill>
                  <a:schemeClr val="bg1"/>
                </a:solidFill>
              </a:rPr>
              <a:t>E</a:t>
            </a:r>
            <a:r>
              <a:rPr lang="es-AR" sz="3200" dirty="0" smtClean="0">
                <a:solidFill>
                  <a:schemeClr val="bg1"/>
                </a:solidFill>
              </a:rPr>
              <a:t>l </a:t>
            </a:r>
            <a:r>
              <a:rPr lang="es-AR" sz="3200" dirty="0">
                <a:solidFill>
                  <a:schemeClr val="bg1"/>
                </a:solidFill>
              </a:rPr>
              <a:t>sistema siempre debería mantener informados a los usuarios de lo que está ocurriendo, a través de retroalimentación apropiada dentro de un tiempo razonable</a:t>
            </a:r>
            <a:r>
              <a:rPr lang="es-AR" sz="3200" dirty="0" smtClean="0">
                <a:solidFill>
                  <a:schemeClr val="bg1"/>
                </a:solidFill>
              </a:rPr>
              <a:t>.</a:t>
            </a:r>
          </a:p>
          <a:p>
            <a:pPr lvl="1"/>
            <a:endParaRPr lang="es-AR" b="1" dirty="0" smtClean="0">
              <a:solidFill>
                <a:schemeClr val="bg1"/>
              </a:solidFill>
            </a:endParaRPr>
          </a:p>
          <a:p>
            <a:pPr lvl="1"/>
            <a:r>
              <a:rPr lang="es-AR" sz="2400" dirty="0" smtClean="0">
                <a:solidFill>
                  <a:schemeClr val="bg1"/>
                </a:solidFill>
              </a:rPr>
              <a:t>Barras </a:t>
            </a:r>
            <a:r>
              <a:rPr lang="es-AR" sz="2400" dirty="0">
                <a:solidFill>
                  <a:schemeClr val="bg1"/>
                </a:solidFill>
              </a:rPr>
              <a:t>de </a:t>
            </a:r>
            <a:r>
              <a:rPr lang="es-AR" sz="2400" dirty="0" smtClean="0">
                <a:solidFill>
                  <a:schemeClr val="bg1"/>
                </a:solidFill>
              </a:rPr>
              <a:t>carga</a:t>
            </a:r>
            <a:endParaRPr lang="es-AR" sz="2400" dirty="0">
              <a:solidFill>
                <a:schemeClr val="bg1"/>
              </a:solidFill>
            </a:endParaRPr>
          </a:p>
          <a:p>
            <a:pPr lvl="1"/>
            <a:r>
              <a:rPr lang="es-AR" sz="2400" dirty="0" smtClean="0">
                <a:solidFill>
                  <a:schemeClr val="bg1"/>
                </a:solidFill>
              </a:rPr>
              <a:t>Las </a:t>
            </a:r>
            <a:r>
              <a:rPr lang="es-AR" sz="2400" dirty="0">
                <a:solidFill>
                  <a:schemeClr val="bg1"/>
                </a:solidFill>
              </a:rPr>
              <a:t>páginas de situación de suscripción con </a:t>
            </a:r>
            <a:r>
              <a:rPr lang="es-AR" sz="2400" dirty="0" smtClean="0">
                <a:solidFill>
                  <a:schemeClr val="bg1"/>
                </a:solidFill>
              </a:rPr>
              <a:t>confirmación</a:t>
            </a:r>
            <a:endParaRPr lang="es-AR" sz="2400" dirty="0">
              <a:solidFill>
                <a:schemeClr val="bg1"/>
              </a:solidFill>
            </a:endParaRPr>
          </a:p>
        </p:txBody>
      </p:sp>
      <p:sp>
        <p:nvSpPr>
          <p:cNvPr id="2" name="Rectangle 1"/>
          <p:cNvSpPr/>
          <p:nvPr/>
        </p:nvSpPr>
        <p:spPr>
          <a:xfrm>
            <a:off x="251520" y="194409"/>
            <a:ext cx="6840760" cy="1631216"/>
          </a:xfrm>
          <a:prstGeom prst="rect">
            <a:avLst/>
          </a:prstGeom>
        </p:spPr>
        <p:txBody>
          <a:bodyPr wrap="square">
            <a:spAutoFit/>
          </a:bodyPr>
          <a:lstStyle/>
          <a:p>
            <a:pPr fontAlgn="base"/>
            <a:r>
              <a:rPr lang="es-AR" sz="6000" b="1" dirty="0" smtClean="0">
                <a:solidFill>
                  <a:schemeClr val="bg1"/>
                </a:solidFill>
                <a:latin typeface="+mj-lt"/>
              </a:rPr>
              <a:t>1. </a:t>
            </a:r>
            <a:r>
              <a:rPr lang="es-AR" sz="4000" b="1" dirty="0" smtClean="0">
                <a:solidFill>
                  <a:schemeClr val="bg1"/>
                </a:solidFill>
                <a:latin typeface="+mj-lt"/>
              </a:rPr>
              <a:t>VISIBILIDAD DEL ESTADO 	DEL SISTEMA</a:t>
            </a:r>
            <a:endParaRPr lang="es-AR" sz="4000" b="1" dirty="0">
              <a:solidFill>
                <a:schemeClr val="bg1"/>
              </a:solidFill>
              <a:latin typeface="+mj-lt"/>
            </a:endParaRPr>
          </a:p>
        </p:txBody>
      </p:sp>
    </p:spTree>
    <p:extLst>
      <p:ext uri="{BB962C8B-B14F-4D97-AF65-F5344CB8AC3E}">
        <p14:creationId xmlns:p14="http://schemas.microsoft.com/office/powerpoint/2010/main" val="2581279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170" name="Title 1"/>
          <p:cNvSpPr>
            <a:spLocks noGrp="1"/>
          </p:cNvSpPr>
          <p:nvPr>
            <p:ph type="title"/>
          </p:nvPr>
        </p:nvSpPr>
        <p:spPr>
          <a:xfrm>
            <a:off x="-180528" y="116632"/>
            <a:ext cx="9174832" cy="1143000"/>
          </a:xfrm>
        </p:spPr>
        <p:txBody>
          <a:bodyPr>
            <a:normAutofit/>
          </a:bodyPr>
          <a:lstStyle/>
          <a:p>
            <a:pPr algn="r"/>
            <a:r>
              <a:rPr lang="es-ES" altLang="en-US" sz="5000" dirty="0" smtClean="0">
                <a:solidFill>
                  <a:schemeClr val="bg1"/>
                </a:solidFill>
              </a:rPr>
              <a:t>PROCESO | </a:t>
            </a:r>
            <a:r>
              <a:rPr lang="es-AR" sz="5000" dirty="0" smtClean="0">
                <a:solidFill>
                  <a:schemeClr val="bg1"/>
                </a:solidFill>
              </a:rPr>
              <a:t>WIREFRAME</a:t>
            </a:r>
            <a:endParaRPr lang="es-ES" altLang="en-US" sz="5000" dirty="0">
              <a:solidFill>
                <a:schemeClr val="bg1"/>
              </a:solidFill>
            </a:endParaRPr>
          </a:p>
        </p:txBody>
      </p:sp>
      <p:sp>
        <p:nvSpPr>
          <p:cNvPr id="4" name="TextBox 3"/>
          <p:cNvSpPr txBox="1"/>
          <p:nvPr/>
        </p:nvSpPr>
        <p:spPr>
          <a:xfrm>
            <a:off x="395536" y="1412776"/>
            <a:ext cx="3816424" cy="4832092"/>
          </a:xfrm>
          <a:prstGeom prst="rect">
            <a:avLst/>
          </a:prstGeom>
          <a:noFill/>
        </p:spPr>
        <p:txBody>
          <a:bodyPr wrap="square" rtlCol="0">
            <a:spAutoFit/>
          </a:bodyPr>
          <a:lstStyle/>
          <a:p>
            <a:pPr algn="r"/>
            <a:r>
              <a:rPr lang="es-AR" sz="2400" dirty="0" smtClean="0">
                <a:solidFill>
                  <a:schemeClr val="bg1"/>
                </a:solidFill>
              </a:rPr>
              <a:t>Los </a:t>
            </a:r>
            <a:r>
              <a:rPr lang="es-AR" sz="2400" dirty="0" err="1">
                <a:solidFill>
                  <a:schemeClr val="bg1"/>
                </a:solidFill>
              </a:rPr>
              <a:t>Wireframes</a:t>
            </a:r>
            <a:r>
              <a:rPr lang="es-AR" sz="2400" dirty="0">
                <a:solidFill>
                  <a:schemeClr val="bg1"/>
                </a:solidFill>
              </a:rPr>
              <a:t> no son solo un conjunto de cuadros </a:t>
            </a:r>
            <a:r>
              <a:rPr lang="es-AR" sz="2400" dirty="0" smtClean="0">
                <a:solidFill>
                  <a:schemeClr val="bg1"/>
                </a:solidFill>
              </a:rPr>
              <a:t>grises. Son </a:t>
            </a:r>
            <a:r>
              <a:rPr lang="es-AR" sz="2400" dirty="0">
                <a:solidFill>
                  <a:schemeClr val="bg1"/>
                </a:solidFill>
              </a:rPr>
              <a:t>la columna vertebral </a:t>
            </a:r>
            <a:r>
              <a:rPr lang="es-AR" sz="2400" dirty="0" smtClean="0">
                <a:solidFill>
                  <a:schemeClr val="bg1"/>
                </a:solidFill>
              </a:rPr>
              <a:t>del donde </a:t>
            </a:r>
            <a:r>
              <a:rPr lang="es-AR" sz="2400" dirty="0">
                <a:solidFill>
                  <a:schemeClr val="bg1"/>
                </a:solidFill>
              </a:rPr>
              <a:t>tendrá una representación de cada parte importante del producto final</a:t>
            </a:r>
            <a:r>
              <a:rPr lang="es-AR" sz="2400" dirty="0" smtClean="0">
                <a:solidFill>
                  <a:schemeClr val="bg1"/>
                </a:solidFill>
              </a:rPr>
              <a:t>. </a:t>
            </a:r>
            <a:r>
              <a:rPr lang="es-AR" sz="2800" b="1" dirty="0" smtClean="0">
                <a:solidFill>
                  <a:schemeClr val="bg1"/>
                </a:solidFill>
              </a:rPr>
              <a:t>Lo importante es centrarse en la funcionalidad del sitio y la experiencia del usuario. </a:t>
            </a:r>
            <a:r>
              <a:rPr lang="es-AR" sz="2400" dirty="0" smtClean="0">
                <a:solidFill>
                  <a:schemeClr val="bg1"/>
                </a:solidFill>
              </a:rPr>
              <a:t>La prioridad son los contenidos de la web.</a:t>
            </a:r>
            <a:endParaRPr lang="es-AR" sz="2400" dirty="0">
              <a:solidFill>
                <a:schemeClr val="bg1"/>
              </a:solidFill>
            </a:endParaRPr>
          </a:p>
        </p:txBody>
      </p:sp>
      <p:pic>
        <p:nvPicPr>
          <p:cNvPr id="2052" name="Picture 4" descr="Wiref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158" y="1609496"/>
            <a:ext cx="3810000" cy="44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3072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170" name="Title 1"/>
          <p:cNvSpPr>
            <a:spLocks noGrp="1"/>
          </p:cNvSpPr>
          <p:nvPr>
            <p:ph type="title"/>
          </p:nvPr>
        </p:nvSpPr>
        <p:spPr>
          <a:xfrm>
            <a:off x="-180528" y="116632"/>
            <a:ext cx="9174832" cy="1143000"/>
          </a:xfrm>
        </p:spPr>
        <p:txBody>
          <a:bodyPr>
            <a:normAutofit/>
          </a:bodyPr>
          <a:lstStyle/>
          <a:p>
            <a:pPr algn="r"/>
            <a:r>
              <a:rPr lang="es-ES" altLang="en-US" sz="5000" dirty="0" smtClean="0">
                <a:solidFill>
                  <a:schemeClr val="bg1"/>
                </a:solidFill>
              </a:rPr>
              <a:t>PROCESO | </a:t>
            </a:r>
            <a:r>
              <a:rPr lang="es-AR" sz="5000" dirty="0" smtClean="0">
                <a:solidFill>
                  <a:schemeClr val="bg1"/>
                </a:solidFill>
              </a:rPr>
              <a:t>MOCKUP</a:t>
            </a:r>
            <a:endParaRPr lang="es-ES" altLang="en-US" sz="5000" dirty="0">
              <a:solidFill>
                <a:schemeClr val="bg1"/>
              </a:solidFill>
            </a:endParaRPr>
          </a:p>
        </p:txBody>
      </p:sp>
      <p:sp>
        <p:nvSpPr>
          <p:cNvPr id="3" name="TextBox 2"/>
          <p:cNvSpPr txBox="1"/>
          <p:nvPr/>
        </p:nvSpPr>
        <p:spPr>
          <a:xfrm>
            <a:off x="467544" y="1772816"/>
            <a:ext cx="3816424" cy="4093428"/>
          </a:xfrm>
          <a:prstGeom prst="rect">
            <a:avLst/>
          </a:prstGeom>
          <a:noFill/>
        </p:spPr>
        <p:txBody>
          <a:bodyPr wrap="square" rtlCol="0">
            <a:spAutoFit/>
          </a:bodyPr>
          <a:lstStyle/>
          <a:p>
            <a:pPr algn="r"/>
            <a:r>
              <a:rPr lang="es-AR" sz="2800" b="1" dirty="0">
                <a:solidFill>
                  <a:schemeClr val="bg1"/>
                </a:solidFill>
              </a:rPr>
              <a:t>Representación estática de un diseño en calidad media o </a:t>
            </a:r>
            <a:r>
              <a:rPr lang="es-AR" sz="2800" b="1" dirty="0" smtClean="0">
                <a:solidFill>
                  <a:schemeClr val="bg1"/>
                </a:solidFill>
              </a:rPr>
              <a:t>alta</a:t>
            </a:r>
            <a:r>
              <a:rPr lang="es-AR" sz="2400" dirty="0" smtClean="0"/>
              <a:t/>
            </a:r>
            <a:br>
              <a:rPr lang="es-AR" sz="2400" dirty="0" smtClean="0"/>
            </a:br>
            <a:r>
              <a:rPr lang="es-AR" sz="2400" dirty="0" smtClean="0">
                <a:solidFill>
                  <a:schemeClr val="bg1"/>
                </a:solidFill>
              </a:rPr>
              <a:t>Representa </a:t>
            </a:r>
            <a:r>
              <a:rPr lang="es-AR" sz="2400" dirty="0">
                <a:solidFill>
                  <a:schemeClr val="bg1"/>
                </a:solidFill>
              </a:rPr>
              <a:t>la estructura de la información, visualiza el contenido y demuestra las funcionalidades básicas de una manera estática</a:t>
            </a:r>
            <a:r>
              <a:rPr lang="es-AR" sz="2400" dirty="0" smtClean="0">
                <a:solidFill>
                  <a:schemeClr val="bg1"/>
                </a:solidFill>
              </a:rPr>
              <a:t/>
            </a:r>
            <a:br>
              <a:rPr lang="es-AR" sz="2400" dirty="0" smtClean="0">
                <a:solidFill>
                  <a:schemeClr val="bg1"/>
                </a:solidFill>
              </a:rPr>
            </a:br>
            <a:r>
              <a:rPr lang="es-AR" sz="2800" b="1" dirty="0" smtClean="0">
                <a:solidFill>
                  <a:schemeClr val="bg1"/>
                </a:solidFill>
              </a:rPr>
              <a:t>Permite </a:t>
            </a:r>
            <a:r>
              <a:rPr lang="es-AR" sz="2800" b="1" dirty="0">
                <a:solidFill>
                  <a:schemeClr val="bg1"/>
                </a:solidFill>
              </a:rPr>
              <a:t>revisar la parte </a:t>
            </a:r>
            <a:r>
              <a:rPr lang="es-AR" sz="2800" b="1" dirty="0" smtClean="0">
                <a:solidFill>
                  <a:schemeClr val="bg1"/>
                </a:solidFill>
              </a:rPr>
              <a:t>visual</a:t>
            </a:r>
            <a:r>
              <a:rPr lang="es-AR" sz="2800" b="1" dirty="0">
                <a:solidFill>
                  <a:schemeClr val="bg1"/>
                </a:solidFill>
              </a:rPr>
              <a:t> del proyecto</a:t>
            </a:r>
          </a:p>
        </p:txBody>
      </p:sp>
      <p:pic>
        <p:nvPicPr>
          <p:cNvPr id="3074" name="Picture 2" descr="Mock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888" y="1995492"/>
            <a:ext cx="38100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99182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170" name="Title 1"/>
          <p:cNvSpPr>
            <a:spLocks noGrp="1"/>
          </p:cNvSpPr>
          <p:nvPr>
            <p:ph type="title"/>
          </p:nvPr>
        </p:nvSpPr>
        <p:spPr>
          <a:xfrm>
            <a:off x="-108520" y="116632"/>
            <a:ext cx="9174832" cy="1143000"/>
          </a:xfrm>
        </p:spPr>
        <p:txBody>
          <a:bodyPr>
            <a:normAutofit/>
          </a:bodyPr>
          <a:lstStyle/>
          <a:p>
            <a:pPr algn="r"/>
            <a:r>
              <a:rPr lang="es-ES" altLang="en-US" sz="4900" dirty="0" smtClean="0">
                <a:solidFill>
                  <a:schemeClr val="bg1"/>
                </a:solidFill>
              </a:rPr>
              <a:t>PROCESO | </a:t>
            </a:r>
            <a:r>
              <a:rPr lang="es-AR" sz="4900" dirty="0" smtClean="0">
                <a:solidFill>
                  <a:schemeClr val="bg1"/>
                </a:solidFill>
              </a:rPr>
              <a:t>PROTOTIPO EN ALTA</a:t>
            </a:r>
            <a:endParaRPr lang="es-ES" altLang="en-US" sz="4900" dirty="0">
              <a:solidFill>
                <a:schemeClr val="bg1"/>
              </a:solidFill>
            </a:endParaRPr>
          </a:p>
        </p:txBody>
      </p:sp>
      <p:sp>
        <p:nvSpPr>
          <p:cNvPr id="3" name="TextBox 2"/>
          <p:cNvSpPr txBox="1"/>
          <p:nvPr/>
        </p:nvSpPr>
        <p:spPr>
          <a:xfrm>
            <a:off x="179512" y="1484784"/>
            <a:ext cx="4104456" cy="5016758"/>
          </a:xfrm>
          <a:prstGeom prst="rect">
            <a:avLst/>
          </a:prstGeom>
          <a:noFill/>
        </p:spPr>
        <p:txBody>
          <a:bodyPr wrap="square" rtlCol="0">
            <a:spAutoFit/>
          </a:bodyPr>
          <a:lstStyle/>
          <a:p>
            <a:pPr algn="r"/>
            <a:r>
              <a:rPr lang="es-AR" sz="2400" b="1" dirty="0">
                <a:solidFill>
                  <a:schemeClr val="bg1"/>
                </a:solidFill>
              </a:rPr>
              <a:t>Representación navegable del producto final. </a:t>
            </a:r>
            <a:r>
              <a:rPr lang="es-AR" sz="2400" dirty="0">
                <a:solidFill>
                  <a:schemeClr val="bg1"/>
                </a:solidFill>
              </a:rPr>
              <a:t>La calidad pueda variar entre media y </a:t>
            </a:r>
            <a:r>
              <a:rPr lang="es-AR" sz="2400" dirty="0" smtClean="0">
                <a:solidFill>
                  <a:schemeClr val="bg1"/>
                </a:solidFill>
              </a:rPr>
              <a:t>alta. Simula </a:t>
            </a:r>
            <a:r>
              <a:rPr lang="es-AR" sz="2400" dirty="0">
                <a:solidFill>
                  <a:schemeClr val="bg1"/>
                </a:solidFill>
              </a:rPr>
              <a:t>la interacción interfaz de usuario y debe permitir que el </a:t>
            </a:r>
            <a:r>
              <a:rPr lang="es-AR" sz="2400" dirty="0" smtClean="0">
                <a:solidFill>
                  <a:schemeClr val="bg1"/>
                </a:solidFill>
              </a:rPr>
              <a:t>usuario</a:t>
            </a:r>
            <a:r>
              <a:rPr lang="es-AR" sz="2400" dirty="0">
                <a:solidFill>
                  <a:schemeClr val="bg1"/>
                </a:solidFill>
              </a:rPr>
              <a:t> </a:t>
            </a:r>
            <a:r>
              <a:rPr lang="es-AR" sz="2400" dirty="0" smtClean="0">
                <a:solidFill>
                  <a:schemeClr val="bg1"/>
                </a:solidFill>
              </a:rPr>
              <a:t> interactúe </a:t>
            </a:r>
            <a:r>
              <a:rPr lang="es-AR" sz="2400" dirty="0">
                <a:solidFill>
                  <a:schemeClr val="bg1"/>
                </a:solidFill>
              </a:rPr>
              <a:t>con la interfaz y contenido del </a:t>
            </a:r>
            <a:r>
              <a:rPr lang="es-AR" sz="2400" dirty="0" smtClean="0">
                <a:solidFill>
                  <a:schemeClr val="bg1"/>
                </a:solidFill>
              </a:rPr>
              <a:t>proyecto,</a:t>
            </a:r>
            <a:r>
              <a:rPr lang="es-AR" sz="2400" dirty="0">
                <a:solidFill>
                  <a:schemeClr val="bg1"/>
                </a:solidFill>
              </a:rPr>
              <a:t/>
            </a:r>
            <a:br>
              <a:rPr lang="es-AR" sz="2400" dirty="0">
                <a:solidFill>
                  <a:schemeClr val="bg1"/>
                </a:solidFill>
              </a:rPr>
            </a:br>
            <a:r>
              <a:rPr lang="es-AR" sz="2400" dirty="0" smtClean="0">
                <a:solidFill>
                  <a:schemeClr val="bg1"/>
                </a:solidFill>
              </a:rPr>
              <a:t>y que pruebe </a:t>
            </a:r>
            <a:r>
              <a:rPr lang="es-AR" sz="2400" dirty="0">
                <a:solidFill>
                  <a:schemeClr val="bg1"/>
                </a:solidFill>
              </a:rPr>
              <a:t>las principales interacciones de una manera similar al producto final.</a:t>
            </a:r>
          </a:p>
          <a:p>
            <a:pPr algn="r"/>
            <a:r>
              <a:rPr lang="es-AR" sz="2800" b="1" dirty="0">
                <a:solidFill>
                  <a:schemeClr val="bg1"/>
                </a:solidFill>
              </a:rPr>
              <a:t>El entregable es un HTML, </a:t>
            </a:r>
            <a:r>
              <a:rPr lang="es-AR" sz="2800" b="1" dirty="0" smtClean="0">
                <a:solidFill>
                  <a:schemeClr val="bg1"/>
                </a:solidFill>
              </a:rPr>
              <a:t>PPT.</a:t>
            </a:r>
            <a:r>
              <a:rPr lang="es-AR" dirty="0" smtClean="0"/>
              <a:t>.</a:t>
            </a:r>
            <a:endParaRPr lang="es-AR" dirty="0"/>
          </a:p>
        </p:txBody>
      </p:sp>
      <p:pic>
        <p:nvPicPr>
          <p:cNvPr id="4" name="Picture 3"/>
          <p:cNvPicPr>
            <a:picLocks noChangeAspect="1"/>
          </p:cNvPicPr>
          <p:nvPr/>
        </p:nvPicPr>
        <p:blipFill rotWithShape="1">
          <a:blip r:embed="rId2"/>
          <a:srcRect l="14392" r="18635"/>
          <a:stretch/>
        </p:blipFill>
        <p:spPr>
          <a:xfrm>
            <a:off x="4469743" y="2636912"/>
            <a:ext cx="4058199" cy="2652645"/>
          </a:xfrm>
          <a:prstGeom prst="rect">
            <a:avLst/>
          </a:prstGeom>
        </p:spPr>
      </p:pic>
    </p:spTree>
    <p:extLst>
      <p:ext uri="{BB962C8B-B14F-4D97-AF65-F5344CB8AC3E}">
        <p14:creationId xmlns:p14="http://schemas.microsoft.com/office/powerpoint/2010/main" val="34828570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73732" y="0"/>
            <a:ext cx="8962764" cy="1143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r" fontAlgn="auto">
              <a:spcAft>
                <a:spcPts val="0"/>
              </a:spcAft>
            </a:pPr>
            <a:r>
              <a:rPr lang="es-ES" altLang="en-US" sz="6000" dirty="0" smtClean="0">
                <a:solidFill>
                  <a:schemeClr val="bg1"/>
                </a:solidFill>
              </a:rPr>
              <a:t>QUE NO HACER:</a:t>
            </a:r>
          </a:p>
        </p:txBody>
      </p:sp>
      <p:pic>
        <p:nvPicPr>
          <p:cNvPr id="3" name="Picture 2"/>
          <p:cNvPicPr>
            <a:picLocks noChangeAspect="1"/>
          </p:cNvPicPr>
          <p:nvPr/>
        </p:nvPicPr>
        <p:blipFill rotWithShape="1">
          <a:blip r:embed="rId3"/>
          <a:srcRect r="2796"/>
          <a:stretch/>
        </p:blipFill>
        <p:spPr>
          <a:xfrm>
            <a:off x="755576" y="1633762"/>
            <a:ext cx="7819577" cy="5224238"/>
          </a:xfrm>
          <a:prstGeom prst="rect">
            <a:avLst/>
          </a:prstGeom>
        </p:spPr>
      </p:pic>
      <p:sp>
        <p:nvSpPr>
          <p:cNvPr id="5" name="TextBox 4"/>
          <p:cNvSpPr txBox="1"/>
          <p:nvPr/>
        </p:nvSpPr>
        <p:spPr>
          <a:xfrm>
            <a:off x="73732" y="987431"/>
            <a:ext cx="8962764" cy="646331"/>
          </a:xfrm>
          <a:prstGeom prst="rect">
            <a:avLst/>
          </a:prstGeom>
          <a:noFill/>
        </p:spPr>
        <p:txBody>
          <a:bodyPr wrap="square" rtlCol="0">
            <a:spAutoFit/>
          </a:bodyPr>
          <a:lstStyle/>
          <a:p>
            <a:pPr algn="ctr"/>
            <a:r>
              <a:rPr lang="es-AR" sz="3600" dirty="0" smtClean="0">
                <a:solidFill>
                  <a:schemeClr val="bg1"/>
                </a:solidFill>
              </a:rPr>
              <a:t>userinyerface.com/game.html</a:t>
            </a:r>
            <a:endParaRPr lang="es-AR" sz="3600" dirty="0">
              <a:solidFill>
                <a:schemeClr val="bg1"/>
              </a:solidFill>
            </a:endParaRPr>
          </a:p>
        </p:txBody>
      </p:sp>
    </p:spTree>
    <p:extLst>
      <p:ext uri="{BB962C8B-B14F-4D97-AF65-F5344CB8AC3E}">
        <p14:creationId xmlns:p14="http://schemas.microsoft.com/office/powerpoint/2010/main" val="9476503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p:nvSpPr>
        <p:spPr>
          <a:xfrm>
            <a:off x="251520" y="1159441"/>
            <a:ext cx="9111244" cy="2954655"/>
          </a:xfrm>
          <a:prstGeom prst="rect">
            <a:avLst/>
          </a:prstGeom>
          <a:noFill/>
        </p:spPr>
        <p:txBody>
          <a:bodyPr wrap="square" rtlCol="0">
            <a:spAutoFit/>
          </a:bodyPr>
          <a:lstStyle/>
          <a:p>
            <a:r>
              <a:rPr lang="en-US" sz="2800" b="1" dirty="0">
                <a:solidFill>
                  <a:schemeClr val="bg1"/>
                </a:solidFill>
              </a:rPr>
              <a:t>Mock Up y </a:t>
            </a:r>
            <a:r>
              <a:rPr lang="en-US" sz="2800" b="1" dirty="0" err="1">
                <a:solidFill>
                  <a:schemeClr val="bg1"/>
                </a:solidFill>
              </a:rPr>
              <a:t>Diseño</a:t>
            </a:r>
            <a:r>
              <a:rPr lang="en-US" sz="2800" b="1" dirty="0">
                <a:solidFill>
                  <a:schemeClr val="bg1"/>
                </a:solidFill>
              </a:rPr>
              <a:t>:</a:t>
            </a:r>
            <a:endParaRPr lang="es-AR" sz="2800" b="1" dirty="0">
              <a:solidFill>
                <a:schemeClr val="bg1"/>
              </a:solidFill>
            </a:endParaRPr>
          </a:p>
          <a:p>
            <a:pPr marL="342900" indent="-342900">
              <a:buFont typeface="Arial" panose="020B0604020202020204" pitchFamily="34" charset="0"/>
              <a:buChar char="•"/>
            </a:pPr>
            <a:r>
              <a:rPr lang="en-US" sz="2000" b="1" dirty="0" err="1" smtClean="0">
                <a:solidFill>
                  <a:schemeClr val="bg1"/>
                </a:solidFill>
              </a:rPr>
              <a:t>Figma</a:t>
            </a:r>
            <a:endParaRPr lang="en-US" sz="2000" b="1" dirty="0" smtClean="0">
              <a:solidFill>
                <a:schemeClr val="bg1"/>
              </a:solidFill>
            </a:endParaRPr>
          </a:p>
          <a:p>
            <a:pPr marL="342900" indent="-342900">
              <a:buFont typeface="Arial" panose="020B0604020202020204" pitchFamily="34" charset="0"/>
              <a:buChar char="•"/>
            </a:pPr>
            <a:r>
              <a:rPr lang="en-US" sz="2000" dirty="0" smtClean="0">
                <a:solidFill>
                  <a:schemeClr val="bg1"/>
                </a:solidFill>
              </a:rPr>
              <a:t>draw.io</a:t>
            </a:r>
            <a:endParaRPr lang="en-US" sz="2000" dirty="0">
              <a:solidFill>
                <a:schemeClr val="bg1"/>
              </a:solidFill>
            </a:endParaRPr>
          </a:p>
          <a:p>
            <a:pPr marL="342900" indent="-342900">
              <a:buFont typeface="Arial" panose="020B0604020202020204" pitchFamily="34" charset="0"/>
              <a:buChar char="•"/>
            </a:pPr>
            <a:r>
              <a:rPr lang="es-AR" sz="2000" dirty="0">
                <a:solidFill>
                  <a:schemeClr val="bg1"/>
                </a:solidFill>
              </a:rPr>
              <a:t>moqups.com</a:t>
            </a:r>
          </a:p>
          <a:p>
            <a:pPr marL="342900" indent="-342900">
              <a:buFont typeface="Arial" panose="020B0604020202020204" pitchFamily="34" charset="0"/>
              <a:buChar char="•"/>
            </a:pPr>
            <a:r>
              <a:rPr lang="es-AR" sz="2000" dirty="0">
                <a:solidFill>
                  <a:schemeClr val="bg1"/>
                </a:solidFill>
              </a:rPr>
              <a:t>gliffy.com</a:t>
            </a:r>
          </a:p>
          <a:p>
            <a:pPr marL="342900" indent="-342900">
              <a:buFont typeface="Arial" panose="020B0604020202020204" pitchFamily="34" charset="0"/>
              <a:buChar char="•"/>
            </a:pPr>
            <a:r>
              <a:rPr lang="es-AR" sz="2000" dirty="0">
                <a:solidFill>
                  <a:schemeClr val="bg1"/>
                </a:solidFill>
              </a:rPr>
              <a:t>mockflow.com</a:t>
            </a:r>
          </a:p>
          <a:p>
            <a:pPr marL="342900" indent="-342900">
              <a:buFont typeface="Arial" panose="020B0604020202020204" pitchFamily="34" charset="0"/>
              <a:buChar char="•"/>
            </a:pPr>
            <a:r>
              <a:rPr lang="es-AR" sz="2000" dirty="0">
                <a:solidFill>
                  <a:schemeClr val="bg1"/>
                </a:solidFill>
              </a:rPr>
              <a:t>marvelapp.com</a:t>
            </a:r>
          </a:p>
          <a:p>
            <a:pPr marL="342900" indent="-342900">
              <a:buFont typeface="Arial" panose="020B0604020202020204" pitchFamily="34" charset="0"/>
              <a:buChar char="•"/>
            </a:pPr>
            <a:r>
              <a:rPr lang="es-AR" sz="2000" dirty="0">
                <a:solidFill>
                  <a:schemeClr val="bg1"/>
                </a:solidFill>
              </a:rPr>
              <a:t>ninjamock.com</a:t>
            </a:r>
          </a:p>
          <a:p>
            <a:pPr marL="285750" indent="-285750">
              <a:buFont typeface="Arial" panose="020B0604020202020204" pitchFamily="34" charset="0"/>
              <a:buChar char="•"/>
            </a:pPr>
            <a:endParaRPr lang="en-US" dirty="0"/>
          </a:p>
        </p:txBody>
      </p:sp>
      <p:sp>
        <p:nvSpPr>
          <p:cNvPr id="4" name="Title 1"/>
          <p:cNvSpPr txBox="1">
            <a:spLocks/>
          </p:cNvSpPr>
          <p:nvPr/>
        </p:nvSpPr>
        <p:spPr>
          <a:xfrm>
            <a:off x="73732" y="0"/>
            <a:ext cx="8962764" cy="1143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r" fontAlgn="auto">
              <a:spcAft>
                <a:spcPts val="0"/>
              </a:spcAft>
            </a:pPr>
            <a:r>
              <a:rPr lang="es-ES" altLang="en-US" sz="6000" dirty="0" smtClean="0">
                <a:solidFill>
                  <a:schemeClr val="bg1"/>
                </a:solidFill>
              </a:rPr>
              <a:t>HERRAMIENTAS</a:t>
            </a:r>
          </a:p>
        </p:txBody>
      </p:sp>
    </p:spTree>
    <p:extLst>
      <p:ext uri="{BB962C8B-B14F-4D97-AF65-F5344CB8AC3E}">
        <p14:creationId xmlns:p14="http://schemas.microsoft.com/office/powerpoint/2010/main" val="9966226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p:nvSpPr>
        <p:spPr>
          <a:xfrm>
            <a:off x="467544" y="548680"/>
            <a:ext cx="8568952" cy="6217087"/>
          </a:xfrm>
          <a:prstGeom prst="rect">
            <a:avLst/>
          </a:prstGeom>
          <a:noFill/>
        </p:spPr>
        <p:txBody>
          <a:bodyPr wrap="square" rtlCol="0">
            <a:spAutoFit/>
          </a:bodyPr>
          <a:lstStyle/>
          <a:p>
            <a:r>
              <a:rPr lang="en-US" sz="2800" b="1" dirty="0" err="1" smtClean="0">
                <a:solidFill>
                  <a:schemeClr val="bg1"/>
                </a:solidFill>
                <a:latin typeface="+mn-lt"/>
              </a:rPr>
              <a:t>Colores</a:t>
            </a:r>
            <a:r>
              <a:rPr lang="en-US" sz="2000" b="1" dirty="0" smtClean="0">
                <a:solidFill>
                  <a:schemeClr val="bg1"/>
                </a:solidFill>
                <a:latin typeface="+mn-lt"/>
              </a:rPr>
              <a:t>:</a:t>
            </a:r>
          </a:p>
          <a:p>
            <a:pPr marL="342900" indent="-342900">
              <a:buFont typeface="Arial" panose="020B0604020202020204" pitchFamily="34" charset="0"/>
              <a:buChar char="•"/>
            </a:pPr>
            <a:r>
              <a:rPr lang="es-AR" sz="2000" dirty="0" smtClean="0">
                <a:solidFill>
                  <a:schemeClr val="bg1"/>
                </a:solidFill>
              </a:rPr>
              <a:t>paletton.com</a:t>
            </a:r>
            <a:endParaRPr lang="es-AR" sz="2000" dirty="0">
              <a:solidFill>
                <a:schemeClr val="bg1"/>
              </a:solidFill>
            </a:endParaRPr>
          </a:p>
          <a:p>
            <a:pPr marL="342900" indent="-342900">
              <a:buFont typeface="Arial" panose="020B0604020202020204" pitchFamily="34" charset="0"/>
              <a:buChar char="•"/>
            </a:pPr>
            <a:r>
              <a:rPr lang="es-AR" sz="2000" dirty="0" smtClean="0">
                <a:solidFill>
                  <a:schemeClr val="bg1"/>
                </a:solidFill>
              </a:rPr>
              <a:t>stylifyme.com</a:t>
            </a:r>
          </a:p>
          <a:p>
            <a:pPr marL="342900" indent="-342900">
              <a:buFont typeface="Arial" panose="020B0604020202020204" pitchFamily="34" charset="0"/>
              <a:buChar char="•"/>
            </a:pPr>
            <a:r>
              <a:rPr lang="es-AR" sz="2000" dirty="0" smtClean="0">
                <a:solidFill>
                  <a:schemeClr val="bg1"/>
                </a:solidFill>
              </a:rPr>
              <a:t>colorsafe.co</a:t>
            </a:r>
          </a:p>
          <a:p>
            <a:pPr marL="342900" indent="-342900">
              <a:buFont typeface="Arial" panose="020B0604020202020204" pitchFamily="34" charset="0"/>
              <a:buChar char="•"/>
            </a:pPr>
            <a:r>
              <a:rPr lang="es-AR" sz="2000" dirty="0" smtClean="0">
                <a:solidFill>
                  <a:schemeClr val="bg1"/>
                </a:solidFill>
              </a:rPr>
              <a:t>canva.com/color-</a:t>
            </a:r>
            <a:r>
              <a:rPr lang="es-AR" sz="2000" dirty="0" err="1" smtClean="0">
                <a:solidFill>
                  <a:schemeClr val="bg1"/>
                </a:solidFill>
              </a:rPr>
              <a:t>palette</a:t>
            </a:r>
            <a:endParaRPr lang="es-AR" sz="2000" dirty="0" smtClean="0">
              <a:solidFill>
                <a:schemeClr val="bg1"/>
              </a:solidFill>
            </a:endParaRPr>
          </a:p>
          <a:p>
            <a:pPr marL="342900" indent="-342900">
              <a:buFont typeface="Arial" panose="020B0604020202020204" pitchFamily="34" charset="0"/>
              <a:buChar char="•"/>
            </a:pPr>
            <a:r>
              <a:rPr lang="en-US" sz="2000" dirty="0" smtClean="0">
                <a:solidFill>
                  <a:schemeClr val="bg1"/>
                </a:solidFill>
              </a:rPr>
              <a:t>coolors.co</a:t>
            </a:r>
          </a:p>
          <a:p>
            <a:endParaRPr lang="en-US" sz="2000" dirty="0" smtClean="0">
              <a:latin typeface="+mn-lt"/>
            </a:endParaRPr>
          </a:p>
          <a:p>
            <a:r>
              <a:rPr lang="en-US" sz="2800" b="1" dirty="0">
                <a:solidFill>
                  <a:schemeClr val="bg1"/>
                </a:solidFill>
              </a:rPr>
              <a:t>Testing:</a:t>
            </a:r>
            <a:endParaRPr lang="es-AR" sz="2800" b="1" dirty="0">
              <a:solidFill>
                <a:schemeClr val="bg1"/>
              </a:solidFill>
            </a:endParaRPr>
          </a:p>
          <a:p>
            <a:pPr marL="342900" indent="-342900">
              <a:buFont typeface="Arial" panose="020B0604020202020204" pitchFamily="34" charset="0"/>
              <a:buChar char="•"/>
            </a:pPr>
            <a:r>
              <a:rPr lang="es-AR" sz="2000" dirty="0" smtClean="0">
                <a:solidFill>
                  <a:schemeClr val="bg1"/>
                </a:solidFill>
                <a:latin typeface="+mn-lt"/>
              </a:rPr>
              <a:t>www.attensee.com</a:t>
            </a:r>
          </a:p>
          <a:p>
            <a:pPr marL="342900" indent="-342900">
              <a:buFont typeface="Arial" panose="020B0604020202020204" pitchFamily="34" charset="0"/>
              <a:buChar char="•"/>
            </a:pPr>
            <a:r>
              <a:rPr lang="es-AR" sz="2000" dirty="0" smtClean="0">
                <a:solidFill>
                  <a:schemeClr val="bg1"/>
                </a:solidFill>
                <a:latin typeface="+mn-lt"/>
              </a:rPr>
              <a:t>www.usertesting.com/d</a:t>
            </a:r>
          </a:p>
          <a:p>
            <a:pPr marL="342900" indent="-342900">
              <a:buFont typeface="Arial" panose="020B0604020202020204" pitchFamily="34" charset="0"/>
              <a:buChar char="•"/>
            </a:pPr>
            <a:endParaRPr lang="en-US" sz="2000" dirty="0" smtClean="0">
              <a:latin typeface="+mn-lt"/>
            </a:endParaRPr>
          </a:p>
          <a:p>
            <a:r>
              <a:rPr lang="en-US" sz="2800" b="1" dirty="0" err="1" smtClean="0">
                <a:solidFill>
                  <a:schemeClr val="bg1"/>
                </a:solidFill>
              </a:rPr>
              <a:t>Libros</a:t>
            </a:r>
            <a:r>
              <a:rPr lang="en-US" sz="2800" b="1" dirty="0" smtClean="0">
                <a:solidFill>
                  <a:schemeClr val="bg1"/>
                </a:solidFill>
              </a:rPr>
              <a:t> y webs de </a:t>
            </a:r>
            <a:r>
              <a:rPr lang="en-US" sz="2800" b="1" dirty="0" err="1" smtClean="0">
                <a:solidFill>
                  <a:schemeClr val="bg1"/>
                </a:solidFill>
              </a:rPr>
              <a:t>patrones</a:t>
            </a:r>
            <a:r>
              <a:rPr lang="en-US" sz="2800" b="1" dirty="0" smtClean="0">
                <a:solidFill>
                  <a:schemeClr val="bg1"/>
                </a:solidFill>
              </a:rPr>
              <a:t>:</a:t>
            </a:r>
            <a:endParaRPr lang="en-US" sz="2800" b="1" dirty="0">
              <a:solidFill>
                <a:schemeClr val="bg1"/>
              </a:solidFill>
            </a:endParaRPr>
          </a:p>
          <a:p>
            <a:pPr marL="342900" indent="-342900">
              <a:buFont typeface="Arial" panose="020B0604020202020204" pitchFamily="34" charset="0"/>
              <a:buChar char="•"/>
            </a:pPr>
            <a:r>
              <a:rPr lang="en-US" sz="2000" dirty="0" smtClean="0">
                <a:solidFill>
                  <a:schemeClr val="bg1"/>
                </a:solidFill>
                <a:latin typeface="+mn-lt"/>
              </a:rPr>
              <a:t>ui-patterns.com/patterns</a:t>
            </a:r>
            <a:endParaRPr lang="en-US" sz="2000" dirty="0">
              <a:solidFill>
                <a:schemeClr val="bg1"/>
              </a:solidFill>
              <a:latin typeface="+mn-lt"/>
            </a:endParaRPr>
          </a:p>
          <a:p>
            <a:pPr marL="342900" indent="-342900">
              <a:buFont typeface="Arial" panose="020B0604020202020204" pitchFamily="34" charset="0"/>
              <a:buChar char="•"/>
            </a:pPr>
            <a:r>
              <a:rPr lang="en-US" sz="2000" dirty="0" smtClean="0">
                <a:solidFill>
                  <a:schemeClr val="bg1"/>
                </a:solidFill>
                <a:latin typeface="+mn-lt"/>
              </a:rPr>
              <a:t>Web </a:t>
            </a:r>
            <a:r>
              <a:rPr lang="en-US" sz="2000" dirty="0">
                <a:solidFill>
                  <a:schemeClr val="bg1"/>
                </a:solidFill>
                <a:latin typeface="+mn-lt"/>
              </a:rPr>
              <a:t>UI patterns 2016 VOL1 - User input, controls and navigation</a:t>
            </a:r>
          </a:p>
          <a:p>
            <a:endParaRPr lang="en-US" sz="2000" dirty="0" smtClean="0"/>
          </a:p>
          <a:p>
            <a:endParaRPr lang="en-US" sz="2000" dirty="0"/>
          </a:p>
          <a:p>
            <a:pPr algn="r"/>
            <a:r>
              <a:rPr lang="en-US" dirty="0" smtClean="0">
                <a:solidFill>
                  <a:schemeClr val="bg1"/>
                </a:solidFill>
              </a:rPr>
              <a:t>Fuentes:</a:t>
            </a:r>
          </a:p>
          <a:p>
            <a:pPr algn="r"/>
            <a:r>
              <a:rPr lang="en-US" dirty="0" err="1" smtClean="0">
                <a:solidFill>
                  <a:schemeClr val="bg1"/>
                </a:solidFill>
              </a:rPr>
              <a:t>Concreta</a:t>
            </a:r>
            <a:r>
              <a:rPr lang="en-US" dirty="0" smtClean="0">
                <a:solidFill>
                  <a:schemeClr val="bg1"/>
                </a:solidFill>
              </a:rPr>
              <a:t> – Daniel </a:t>
            </a:r>
            <a:r>
              <a:rPr lang="en-US" dirty="0" err="1" smtClean="0">
                <a:solidFill>
                  <a:schemeClr val="bg1"/>
                </a:solidFill>
              </a:rPr>
              <a:t>Mordeki</a:t>
            </a:r>
            <a:endParaRPr lang="en-US" dirty="0" smtClean="0">
              <a:solidFill>
                <a:schemeClr val="bg1"/>
              </a:solidFill>
            </a:endParaRPr>
          </a:p>
          <a:p>
            <a:pPr algn="r"/>
            <a:r>
              <a:rPr lang="en-US" dirty="0">
                <a:solidFill>
                  <a:schemeClr val="bg1"/>
                </a:solidFill>
              </a:rPr>
              <a:t>http://www.nosolousabilidad.com</a:t>
            </a:r>
          </a:p>
        </p:txBody>
      </p:sp>
      <p:sp>
        <p:nvSpPr>
          <p:cNvPr id="3" name="Title 1"/>
          <p:cNvSpPr txBox="1">
            <a:spLocks/>
          </p:cNvSpPr>
          <p:nvPr/>
        </p:nvSpPr>
        <p:spPr>
          <a:xfrm>
            <a:off x="73732" y="0"/>
            <a:ext cx="8962764" cy="1143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r" fontAlgn="auto">
              <a:spcAft>
                <a:spcPts val="0"/>
              </a:spcAft>
            </a:pPr>
            <a:r>
              <a:rPr lang="es-ES" altLang="en-US" sz="6000" dirty="0" smtClean="0">
                <a:solidFill>
                  <a:schemeClr val="bg1"/>
                </a:solidFill>
              </a:rPr>
              <a:t>HERRAMIENTAS</a:t>
            </a:r>
          </a:p>
        </p:txBody>
      </p:sp>
    </p:spTree>
    <p:extLst>
      <p:ext uri="{BB962C8B-B14F-4D97-AF65-F5344CB8AC3E}">
        <p14:creationId xmlns:p14="http://schemas.microsoft.com/office/powerpoint/2010/main" val="21006031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251520" y="1159441"/>
            <a:ext cx="9111244" cy="4678204"/>
          </a:xfrm>
          <a:prstGeom prst="rect">
            <a:avLst/>
          </a:prstGeom>
          <a:noFill/>
        </p:spPr>
        <p:txBody>
          <a:bodyPr wrap="square" rtlCol="0">
            <a:spAutoFit/>
          </a:bodyPr>
          <a:lstStyle/>
          <a:p>
            <a:r>
              <a:rPr lang="en-US" sz="2800" b="1" dirty="0" smtClean="0">
                <a:solidFill>
                  <a:schemeClr val="bg1"/>
                </a:solidFill>
              </a:rPr>
              <a:t>GRUPOS </a:t>
            </a:r>
            <a:r>
              <a:rPr lang="en-US" sz="2800" b="1" dirty="0">
                <a:solidFill>
                  <a:schemeClr val="bg1"/>
                </a:solidFill>
              </a:rPr>
              <a:t>DE HASTA 3 ALUMNOS</a:t>
            </a:r>
          </a:p>
          <a:p>
            <a:endParaRPr lang="en-US" sz="2800" b="1" dirty="0" smtClean="0">
              <a:solidFill>
                <a:schemeClr val="bg1"/>
              </a:solidFill>
            </a:endParaRPr>
          </a:p>
          <a:p>
            <a:r>
              <a:rPr lang="en-US" sz="2800" b="1" dirty="0" err="1" smtClean="0">
                <a:solidFill>
                  <a:schemeClr val="bg1"/>
                </a:solidFill>
              </a:rPr>
              <a:t>Inscripción</a:t>
            </a:r>
            <a:r>
              <a:rPr lang="en-US" sz="2800" b="1" dirty="0" smtClean="0">
                <a:solidFill>
                  <a:schemeClr val="bg1"/>
                </a:solidFill>
              </a:rPr>
              <a:t>: </a:t>
            </a:r>
            <a:r>
              <a:rPr lang="en-US" sz="2800" b="1" dirty="0" err="1" smtClean="0">
                <a:solidFill>
                  <a:schemeClr val="bg1"/>
                </a:solidFill>
              </a:rPr>
              <a:t>Visualización</a:t>
            </a:r>
            <a:r>
              <a:rPr lang="en-US" sz="2800" b="1" dirty="0" smtClean="0">
                <a:solidFill>
                  <a:schemeClr val="bg1"/>
                </a:solidFill>
              </a:rPr>
              <a:t> </a:t>
            </a:r>
            <a:r>
              <a:rPr lang="en-US" sz="2800" b="1" dirty="0">
                <a:solidFill>
                  <a:schemeClr val="bg1"/>
                </a:solidFill>
              </a:rPr>
              <a:t>e Interfaces </a:t>
            </a:r>
            <a:r>
              <a:rPr lang="en-US" sz="2800" b="1" dirty="0" smtClean="0">
                <a:solidFill>
                  <a:schemeClr val="bg1"/>
                </a:solidFill>
              </a:rPr>
              <a:t>2021 </a:t>
            </a:r>
            <a:r>
              <a:rPr lang="en-US" sz="2800" b="1" dirty="0">
                <a:solidFill>
                  <a:schemeClr val="bg1"/>
                </a:solidFill>
              </a:rPr>
              <a:t>- </a:t>
            </a:r>
            <a:r>
              <a:rPr lang="en-US" sz="2800" b="1" dirty="0" err="1">
                <a:solidFill>
                  <a:schemeClr val="bg1"/>
                </a:solidFill>
              </a:rPr>
              <a:t>Repositorios</a:t>
            </a:r>
            <a:r>
              <a:rPr lang="en-US" sz="2800" b="1" dirty="0">
                <a:solidFill>
                  <a:schemeClr val="bg1"/>
                </a:solidFill>
              </a:rPr>
              <a:t> de </a:t>
            </a:r>
            <a:r>
              <a:rPr lang="en-US" sz="2800" b="1" dirty="0" err="1" smtClean="0">
                <a:solidFill>
                  <a:schemeClr val="bg1"/>
                </a:solidFill>
              </a:rPr>
              <a:t>Entrega</a:t>
            </a:r>
            <a:endParaRPr lang="en-US" sz="2800" b="1" dirty="0" smtClean="0">
              <a:solidFill>
                <a:schemeClr val="bg1"/>
              </a:solidFill>
            </a:endParaRPr>
          </a:p>
          <a:p>
            <a:endParaRPr lang="en-US" sz="2800" b="1" dirty="0">
              <a:solidFill>
                <a:schemeClr val="bg1"/>
              </a:solidFill>
            </a:endParaRPr>
          </a:p>
          <a:p>
            <a:endParaRPr lang="en-US" sz="2800" b="1" dirty="0" smtClean="0">
              <a:solidFill>
                <a:schemeClr val="bg1"/>
              </a:solidFill>
            </a:endParaRPr>
          </a:p>
          <a:p>
            <a:r>
              <a:rPr lang="en-US" sz="2800" b="1" dirty="0" smtClean="0">
                <a:solidFill>
                  <a:schemeClr val="bg1"/>
                </a:solidFill>
              </a:rPr>
              <a:t>Para la </a:t>
            </a:r>
            <a:r>
              <a:rPr lang="en-US" sz="2800" b="1" dirty="0" err="1" smtClean="0">
                <a:solidFill>
                  <a:schemeClr val="bg1"/>
                </a:solidFill>
              </a:rPr>
              <a:t>proxima</a:t>
            </a:r>
            <a:r>
              <a:rPr lang="en-US" sz="2800" b="1" dirty="0" smtClean="0">
                <a:solidFill>
                  <a:schemeClr val="bg1"/>
                </a:solidFill>
              </a:rPr>
              <a:t> </a:t>
            </a:r>
            <a:r>
              <a:rPr lang="en-US" sz="2800" b="1" dirty="0" err="1" smtClean="0">
                <a:solidFill>
                  <a:schemeClr val="bg1"/>
                </a:solidFill>
              </a:rPr>
              <a:t>clase</a:t>
            </a:r>
            <a:r>
              <a:rPr lang="en-US" sz="2800" b="1" dirty="0" smtClean="0">
                <a:solidFill>
                  <a:schemeClr val="bg1"/>
                </a:solidFill>
              </a:rPr>
              <a:t>, </a:t>
            </a:r>
            <a:r>
              <a:rPr lang="en-US" sz="2800" b="1" dirty="0" err="1" smtClean="0">
                <a:solidFill>
                  <a:schemeClr val="bg1"/>
                </a:solidFill>
              </a:rPr>
              <a:t>traer</a:t>
            </a:r>
            <a:r>
              <a:rPr lang="en-US" sz="2800" b="1" dirty="0" smtClean="0">
                <a:solidFill>
                  <a:schemeClr val="bg1"/>
                </a:solidFill>
              </a:rPr>
              <a:t> lapis, </a:t>
            </a:r>
            <a:r>
              <a:rPr lang="en-US" sz="2800" b="1" dirty="0" err="1" smtClean="0">
                <a:solidFill>
                  <a:schemeClr val="bg1"/>
                </a:solidFill>
              </a:rPr>
              <a:t>lapiceras</a:t>
            </a:r>
            <a:r>
              <a:rPr lang="en-US" sz="2800" b="1" dirty="0" smtClean="0">
                <a:solidFill>
                  <a:schemeClr val="bg1"/>
                </a:solidFill>
              </a:rPr>
              <a:t>, </a:t>
            </a:r>
            <a:r>
              <a:rPr lang="en-US" sz="2800" b="1" dirty="0" err="1" smtClean="0">
                <a:solidFill>
                  <a:schemeClr val="bg1"/>
                </a:solidFill>
              </a:rPr>
              <a:t>papel</a:t>
            </a:r>
            <a:r>
              <a:rPr lang="en-US" sz="2800" b="1" dirty="0" smtClean="0">
                <a:solidFill>
                  <a:schemeClr val="bg1"/>
                </a:solidFill>
              </a:rPr>
              <a:t>, </a:t>
            </a:r>
            <a:r>
              <a:rPr lang="en-US" sz="2800" b="1" dirty="0" err="1" smtClean="0">
                <a:solidFill>
                  <a:schemeClr val="bg1"/>
                </a:solidFill>
              </a:rPr>
              <a:t>idealmente</a:t>
            </a:r>
            <a:r>
              <a:rPr lang="en-US" sz="2800" b="1" dirty="0" smtClean="0">
                <a:solidFill>
                  <a:schemeClr val="bg1"/>
                </a:solidFill>
              </a:rPr>
              <a:t> </a:t>
            </a:r>
            <a:r>
              <a:rPr lang="en-US" sz="2800" b="1" dirty="0" err="1" smtClean="0">
                <a:solidFill>
                  <a:schemeClr val="bg1"/>
                </a:solidFill>
              </a:rPr>
              <a:t>impreso</a:t>
            </a:r>
            <a:r>
              <a:rPr lang="en-US" sz="2800" b="1" dirty="0">
                <a:solidFill>
                  <a:schemeClr val="bg1"/>
                </a:solidFill>
              </a:rPr>
              <a:t> </a:t>
            </a:r>
            <a:r>
              <a:rPr lang="en-US" sz="2800" b="1" dirty="0" smtClean="0">
                <a:solidFill>
                  <a:schemeClr val="bg1"/>
                </a:solidFill>
              </a:rPr>
              <a:t>con </a:t>
            </a:r>
            <a:r>
              <a:rPr lang="en-US" sz="2800" b="1" dirty="0" err="1" smtClean="0">
                <a:solidFill>
                  <a:schemeClr val="bg1"/>
                </a:solidFill>
              </a:rPr>
              <a:t>plantillas</a:t>
            </a:r>
            <a:r>
              <a:rPr lang="en-US" sz="2800" b="1" dirty="0" smtClean="0">
                <a:solidFill>
                  <a:schemeClr val="bg1"/>
                </a:solidFill>
              </a:rPr>
              <a:t> de </a:t>
            </a:r>
            <a:r>
              <a:rPr lang="en-US" sz="2800" b="1" dirty="0" err="1" smtClean="0">
                <a:solidFill>
                  <a:schemeClr val="bg1"/>
                </a:solidFill>
              </a:rPr>
              <a:t>prototipado</a:t>
            </a:r>
            <a:r>
              <a:rPr lang="en-US" sz="2800" b="1" dirty="0" smtClean="0">
                <a:solidFill>
                  <a:schemeClr val="bg1"/>
                </a:solidFill>
              </a:rPr>
              <a:t>.</a:t>
            </a:r>
          </a:p>
          <a:p>
            <a:r>
              <a:rPr lang="es-AR" sz="2800" dirty="0">
                <a:solidFill>
                  <a:schemeClr val="bg1"/>
                </a:solidFill>
              </a:rPr>
              <a:t>https://sneakpeekit.com/</a:t>
            </a:r>
            <a:endParaRPr lang="en-US" sz="2800" b="1" dirty="0" smtClean="0">
              <a:solidFill>
                <a:schemeClr val="bg1"/>
              </a:solidFill>
            </a:endParaRPr>
          </a:p>
          <a:p>
            <a:endParaRPr lang="es-AR" sz="2800" b="1" dirty="0">
              <a:solidFill>
                <a:schemeClr val="bg1"/>
              </a:solidFill>
            </a:endParaRPr>
          </a:p>
          <a:p>
            <a:endParaRPr lang="en-US" dirty="0"/>
          </a:p>
        </p:txBody>
      </p:sp>
      <p:sp>
        <p:nvSpPr>
          <p:cNvPr id="4" name="Title 1"/>
          <p:cNvSpPr txBox="1">
            <a:spLocks/>
          </p:cNvSpPr>
          <p:nvPr/>
        </p:nvSpPr>
        <p:spPr>
          <a:xfrm>
            <a:off x="73732" y="0"/>
            <a:ext cx="8962764" cy="1143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r" fontAlgn="auto">
              <a:spcAft>
                <a:spcPts val="0"/>
              </a:spcAft>
            </a:pPr>
            <a:r>
              <a:rPr lang="es-ES" altLang="en-US" sz="6000" dirty="0" smtClean="0">
                <a:solidFill>
                  <a:schemeClr val="bg1"/>
                </a:solidFill>
              </a:rPr>
              <a:t>TRABAJO PRÁCTICO</a:t>
            </a:r>
          </a:p>
        </p:txBody>
      </p:sp>
    </p:spTree>
    <p:extLst>
      <p:ext uri="{BB962C8B-B14F-4D97-AF65-F5344CB8AC3E}">
        <p14:creationId xmlns:p14="http://schemas.microsoft.com/office/powerpoint/2010/main" val="11928432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s-AR"/>
          </a:p>
        </p:txBody>
      </p:sp>
      <p:pic>
        <p:nvPicPr>
          <p:cNvPr id="1026" name="Picture 2" descr="Resultado de imagen para WINDOWS ACTUALIZANDO WIND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8" y="764704"/>
            <a:ext cx="9493708"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1561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132855"/>
            <a:ext cx="7886700" cy="4044107"/>
          </a:xfrm>
        </p:spPr>
        <p:txBody>
          <a:bodyPr>
            <a:normAutofit fontScale="92500" lnSpcReduction="10000"/>
          </a:bodyPr>
          <a:lstStyle/>
          <a:p>
            <a:pPr marL="0" indent="0" fontAlgn="base">
              <a:buNone/>
            </a:pPr>
            <a:r>
              <a:rPr lang="es-AR" sz="3200" dirty="0" smtClean="0">
                <a:solidFill>
                  <a:schemeClr val="bg1"/>
                </a:solidFill>
              </a:rPr>
              <a:t>El </a:t>
            </a:r>
            <a:r>
              <a:rPr lang="es-AR" sz="3200" dirty="0">
                <a:solidFill>
                  <a:schemeClr val="bg1"/>
                </a:solidFill>
              </a:rPr>
              <a:t>sistema debería hablar el lenguaje de los usuarios mediante palabras, frases y conceptos que sean familiares al usuario, más que con términos relacionados con el sistema. Seguir las convenciones del mundo real, haciendo que la información aparezca en un orden natural y lógico</a:t>
            </a:r>
            <a:r>
              <a:rPr lang="es-AR" sz="3200" dirty="0" smtClean="0">
                <a:solidFill>
                  <a:schemeClr val="bg1"/>
                </a:solidFill>
              </a:rPr>
              <a:t>.</a:t>
            </a:r>
          </a:p>
          <a:p>
            <a:pPr marL="0" indent="0" fontAlgn="base">
              <a:buNone/>
            </a:pPr>
            <a:endParaRPr lang="es-AR" sz="3200" dirty="0" smtClean="0">
              <a:solidFill>
                <a:schemeClr val="bg1"/>
              </a:solidFill>
            </a:endParaRPr>
          </a:p>
          <a:p>
            <a:pPr lvl="1"/>
            <a:r>
              <a:rPr lang="es-AR" sz="2600" dirty="0" smtClean="0">
                <a:solidFill>
                  <a:schemeClr val="bg1"/>
                </a:solidFill>
              </a:rPr>
              <a:t>ICONO de Papelera de reciclaje: sabemos </a:t>
            </a:r>
            <a:r>
              <a:rPr lang="es-AR" sz="2600" dirty="0">
                <a:solidFill>
                  <a:schemeClr val="bg1"/>
                </a:solidFill>
              </a:rPr>
              <a:t>para qué sirve o por lo menos lo intuimos sólo con verlo.</a:t>
            </a:r>
          </a:p>
          <a:p>
            <a:pPr lvl="1"/>
            <a:endParaRPr lang="es-AR" b="1" dirty="0" smtClean="0">
              <a:solidFill>
                <a:schemeClr val="bg1"/>
              </a:solidFill>
            </a:endParaRPr>
          </a:p>
        </p:txBody>
      </p:sp>
      <p:sp>
        <p:nvSpPr>
          <p:cNvPr id="2" name="Rectangle 1"/>
          <p:cNvSpPr/>
          <p:nvPr/>
        </p:nvSpPr>
        <p:spPr>
          <a:xfrm>
            <a:off x="251520" y="194409"/>
            <a:ext cx="8263830" cy="1631216"/>
          </a:xfrm>
          <a:prstGeom prst="rect">
            <a:avLst/>
          </a:prstGeom>
        </p:spPr>
        <p:txBody>
          <a:bodyPr wrap="square">
            <a:spAutoFit/>
          </a:bodyPr>
          <a:lstStyle/>
          <a:p>
            <a:pPr fontAlgn="base"/>
            <a:r>
              <a:rPr lang="es-AR" sz="6000" b="1" dirty="0" smtClean="0">
                <a:solidFill>
                  <a:schemeClr val="bg1"/>
                </a:solidFill>
                <a:latin typeface="+mj-lt"/>
              </a:rPr>
              <a:t>2. </a:t>
            </a:r>
            <a:r>
              <a:rPr lang="es-AR" sz="4000" b="1" dirty="0" smtClean="0">
                <a:solidFill>
                  <a:schemeClr val="bg1"/>
                </a:solidFill>
                <a:latin typeface="+mj-lt"/>
              </a:rPr>
              <a:t>RELACIÓN ENTRE EL 	SISTEMA Y 	EL MUNDO REAL</a:t>
            </a:r>
            <a:endParaRPr lang="es-AR" sz="4000" b="1" dirty="0">
              <a:solidFill>
                <a:schemeClr val="bg1"/>
              </a:solidFill>
              <a:latin typeface="+mj-lt"/>
            </a:endParaRPr>
          </a:p>
        </p:txBody>
      </p:sp>
    </p:spTree>
    <p:extLst>
      <p:ext uri="{BB962C8B-B14F-4D97-AF65-F5344CB8AC3E}">
        <p14:creationId xmlns:p14="http://schemas.microsoft.com/office/powerpoint/2010/main" val="174740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Resultado de imagen para ERROR EN BASE DE DATO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268760"/>
            <a:ext cx="7747068"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755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70" name="Title 1"/>
          <p:cNvSpPr>
            <a:spLocks noGrp="1"/>
          </p:cNvSpPr>
          <p:nvPr>
            <p:ph type="title"/>
          </p:nvPr>
        </p:nvSpPr>
        <p:spPr>
          <a:xfrm>
            <a:off x="14858" y="332656"/>
            <a:ext cx="9129142" cy="1143000"/>
          </a:xfrm>
        </p:spPr>
        <p:txBody>
          <a:bodyPr>
            <a:noAutofit/>
          </a:bodyPr>
          <a:lstStyle/>
          <a:p>
            <a:pPr algn="ctr" eaLnBrk="1" hangingPunct="1"/>
            <a:r>
              <a:rPr lang="es-ES" altLang="en-US" sz="8800" dirty="0" smtClean="0">
                <a:solidFill>
                  <a:schemeClr val="bg1"/>
                </a:solidFill>
              </a:rPr>
              <a:t>¿UI?</a:t>
            </a:r>
          </a:p>
        </p:txBody>
      </p:sp>
      <p:sp>
        <p:nvSpPr>
          <p:cNvPr id="4" name="TextBox 3"/>
          <p:cNvSpPr txBox="1"/>
          <p:nvPr/>
        </p:nvSpPr>
        <p:spPr>
          <a:xfrm>
            <a:off x="14858" y="1907304"/>
            <a:ext cx="9129142" cy="707886"/>
          </a:xfrm>
          <a:prstGeom prst="rect">
            <a:avLst/>
          </a:prstGeom>
          <a:noFill/>
        </p:spPr>
        <p:txBody>
          <a:bodyPr wrap="square" rtlCol="0">
            <a:spAutoFit/>
          </a:bodyPr>
          <a:lstStyle/>
          <a:p>
            <a:pPr algn="ctr"/>
            <a:r>
              <a:rPr lang="es-AR" sz="4000" dirty="0" smtClean="0">
                <a:solidFill>
                  <a:schemeClr val="accent1">
                    <a:lumMod val="20000"/>
                    <a:lumOff val="80000"/>
                  </a:schemeClr>
                </a:solidFill>
              </a:rPr>
              <a:t>UI </a:t>
            </a:r>
            <a:r>
              <a:rPr lang="es-AR" sz="4000" dirty="0">
                <a:solidFill>
                  <a:schemeClr val="accent1">
                    <a:lumMod val="20000"/>
                    <a:lumOff val="80000"/>
                  </a:schemeClr>
                </a:solidFill>
              </a:rPr>
              <a:t>o </a:t>
            </a:r>
            <a:r>
              <a:rPr lang="es-AR" sz="4000" dirty="0" smtClean="0">
                <a:solidFill>
                  <a:schemeClr val="accent1">
                    <a:lumMod val="20000"/>
                    <a:lumOff val="80000"/>
                  </a:schemeClr>
                </a:solidFill>
              </a:rPr>
              <a:t>Diseño de Interfaces</a:t>
            </a:r>
            <a:endParaRPr lang="es-AR" sz="4000" dirty="0">
              <a:solidFill>
                <a:schemeClr val="accent1">
                  <a:lumMod val="20000"/>
                  <a:lumOff val="80000"/>
                </a:schemeClr>
              </a:solidFill>
            </a:endParaRPr>
          </a:p>
        </p:txBody>
      </p:sp>
      <p:sp>
        <p:nvSpPr>
          <p:cNvPr id="5" name="TextBox 4"/>
          <p:cNvSpPr txBox="1"/>
          <p:nvPr/>
        </p:nvSpPr>
        <p:spPr>
          <a:xfrm>
            <a:off x="222945" y="2615190"/>
            <a:ext cx="8712968" cy="1938992"/>
          </a:xfrm>
          <a:prstGeom prst="rect">
            <a:avLst/>
          </a:prstGeom>
          <a:noFill/>
        </p:spPr>
        <p:txBody>
          <a:bodyPr wrap="square" rtlCol="0">
            <a:spAutoFit/>
          </a:bodyPr>
          <a:lstStyle/>
          <a:p>
            <a:r>
              <a:rPr lang="es-AR" sz="2400" dirty="0" smtClean="0">
                <a:solidFill>
                  <a:schemeClr val="bg1"/>
                </a:solidFill>
              </a:rPr>
              <a:t>Aunque </a:t>
            </a:r>
            <a:r>
              <a:rPr lang="es-AR" sz="2400" dirty="0">
                <a:solidFill>
                  <a:schemeClr val="bg1"/>
                </a:solidFill>
              </a:rPr>
              <a:t>suele relacionarse con el diseño gráfico, no siempre tiene porqué ser sinónimos. Lo que si atiende el UI es el </a:t>
            </a:r>
            <a:r>
              <a:rPr lang="es-AR" sz="3200" b="1" dirty="0">
                <a:solidFill>
                  <a:schemeClr val="bg1"/>
                </a:solidFill>
              </a:rPr>
              <a:t>diseño de textos, contenidos, la consistencia del diseño y demás recursos.</a:t>
            </a:r>
          </a:p>
        </p:txBody>
      </p:sp>
    </p:spTree>
    <p:extLst>
      <p:ext uri="{BB962C8B-B14F-4D97-AF65-F5344CB8AC3E}">
        <p14:creationId xmlns:p14="http://schemas.microsoft.com/office/powerpoint/2010/main" val="2308781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132855"/>
            <a:ext cx="7886700" cy="4044107"/>
          </a:xfrm>
        </p:spPr>
        <p:txBody>
          <a:bodyPr>
            <a:normAutofit fontScale="92500" lnSpcReduction="20000"/>
          </a:bodyPr>
          <a:lstStyle/>
          <a:p>
            <a:pPr marL="0" indent="0" fontAlgn="base">
              <a:buNone/>
            </a:pPr>
            <a:r>
              <a:rPr lang="es-AR" sz="3200" dirty="0">
                <a:solidFill>
                  <a:schemeClr val="bg1"/>
                </a:solidFill>
              </a:rPr>
              <a:t>H</a:t>
            </a:r>
            <a:r>
              <a:rPr lang="es-AR" sz="3200" dirty="0" smtClean="0">
                <a:solidFill>
                  <a:schemeClr val="bg1"/>
                </a:solidFill>
              </a:rPr>
              <a:t>ay </a:t>
            </a:r>
            <a:r>
              <a:rPr lang="es-AR" sz="3200" dirty="0">
                <a:solidFill>
                  <a:schemeClr val="bg1"/>
                </a:solidFill>
              </a:rPr>
              <a:t>ocasiones en que los usuarios elegirán las funciones del sistema por error y necesitarán una “salida de emergencia” claramente marcada para dejar el estado no deseado al que accedieron, sin tener que pasar por una serie de pasos. Se deben apoyar las funciones de deshacer y rehacer</a:t>
            </a:r>
            <a:r>
              <a:rPr lang="es-AR" sz="3200" dirty="0" smtClean="0">
                <a:solidFill>
                  <a:schemeClr val="bg1"/>
                </a:solidFill>
              </a:rPr>
              <a:t>.</a:t>
            </a:r>
          </a:p>
          <a:p>
            <a:pPr marL="0" indent="0" fontAlgn="base">
              <a:buNone/>
            </a:pPr>
            <a:endParaRPr lang="es-AR" sz="3200" dirty="0">
              <a:solidFill>
                <a:schemeClr val="bg1"/>
              </a:solidFill>
            </a:endParaRPr>
          </a:p>
          <a:p>
            <a:pPr fontAlgn="base"/>
            <a:r>
              <a:rPr lang="es-AR" sz="2600" dirty="0">
                <a:solidFill>
                  <a:schemeClr val="bg1"/>
                </a:solidFill>
              </a:rPr>
              <a:t>Botón de deshacer</a:t>
            </a:r>
            <a:r>
              <a:rPr lang="es-AR" sz="2600" dirty="0" smtClean="0">
                <a:solidFill>
                  <a:schemeClr val="bg1"/>
                </a:solidFill>
              </a:rPr>
              <a:t>.</a:t>
            </a:r>
          </a:p>
          <a:p>
            <a:pPr marL="0" indent="0" fontAlgn="base">
              <a:buNone/>
            </a:pPr>
            <a:endParaRPr lang="es-AR" sz="2600" dirty="0">
              <a:solidFill>
                <a:schemeClr val="bg1"/>
              </a:solidFill>
            </a:endParaRPr>
          </a:p>
          <a:p>
            <a:pPr fontAlgn="base"/>
            <a:r>
              <a:rPr lang="es-AR" sz="2600" dirty="0">
                <a:solidFill>
                  <a:schemeClr val="bg1"/>
                </a:solidFill>
              </a:rPr>
              <a:t>Dar la posibilidad de editar un perfil personal.</a:t>
            </a:r>
          </a:p>
          <a:p>
            <a:pPr marL="0" indent="0" fontAlgn="base">
              <a:buNone/>
            </a:pPr>
            <a:endParaRPr lang="es-AR" sz="1700" b="1" dirty="0" smtClean="0">
              <a:solidFill>
                <a:schemeClr val="bg1"/>
              </a:solidFill>
            </a:endParaRPr>
          </a:p>
        </p:txBody>
      </p:sp>
      <p:sp>
        <p:nvSpPr>
          <p:cNvPr id="2" name="Rectangle 1"/>
          <p:cNvSpPr/>
          <p:nvPr/>
        </p:nvSpPr>
        <p:spPr>
          <a:xfrm>
            <a:off x="251520" y="194409"/>
            <a:ext cx="8263830" cy="1631216"/>
          </a:xfrm>
          <a:prstGeom prst="rect">
            <a:avLst/>
          </a:prstGeom>
        </p:spPr>
        <p:txBody>
          <a:bodyPr wrap="square">
            <a:spAutoFit/>
          </a:bodyPr>
          <a:lstStyle/>
          <a:p>
            <a:pPr fontAlgn="base"/>
            <a:r>
              <a:rPr lang="es-AR" sz="6000" b="1" dirty="0" smtClean="0">
                <a:solidFill>
                  <a:schemeClr val="bg1"/>
                </a:solidFill>
                <a:latin typeface="+mj-lt"/>
              </a:rPr>
              <a:t>3. </a:t>
            </a:r>
            <a:r>
              <a:rPr lang="es-AR" sz="4000" b="1" dirty="0" smtClean="0">
                <a:solidFill>
                  <a:schemeClr val="bg1"/>
                </a:solidFill>
                <a:latin typeface="+mj-lt"/>
              </a:rPr>
              <a:t>CONTROL Y LIBERTAD DEL 	USUARIO</a:t>
            </a:r>
            <a:endParaRPr lang="es-AR" sz="4000" b="1" dirty="0">
              <a:solidFill>
                <a:schemeClr val="bg1"/>
              </a:solidFill>
              <a:latin typeface="+mj-lt"/>
            </a:endParaRPr>
          </a:p>
        </p:txBody>
      </p:sp>
    </p:spTree>
    <p:extLst>
      <p:ext uri="{BB962C8B-B14F-4D97-AF65-F5344CB8AC3E}">
        <p14:creationId xmlns:p14="http://schemas.microsoft.com/office/powerpoint/2010/main" val="40134424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48881"/>
            <a:ext cx="9144000" cy="1913860"/>
          </a:xfrm>
          <a:prstGeom prst="rect">
            <a:avLst/>
          </a:prstGeom>
        </p:spPr>
      </p:pic>
    </p:spTree>
    <p:extLst>
      <p:ext uri="{BB962C8B-B14F-4D97-AF65-F5344CB8AC3E}">
        <p14:creationId xmlns:p14="http://schemas.microsoft.com/office/powerpoint/2010/main" val="12745305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56793"/>
            <a:ext cx="7886700" cy="4620170"/>
          </a:xfrm>
        </p:spPr>
        <p:txBody>
          <a:bodyPr>
            <a:noAutofit/>
          </a:bodyPr>
          <a:lstStyle/>
          <a:p>
            <a:pPr marL="0" indent="0" fontAlgn="base">
              <a:buNone/>
            </a:pPr>
            <a:r>
              <a:rPr lang="es-AR" sz="3000" dirty="0">
                <a:solidFill>
                  <a:schemeClr val="bg1"/>
                </a:solidFill>
              </a:rPr>
              <a:t>L</a:t>
            </a:r>
            <a:r>
              <a:rPr lang="es-AR" sz="3000" dirty="0" smtClean="0">
                <a:solidFill>
                  <a:schemeClr val="bg1"/>
                </a:solidFill>
              </a:rPr>
              <a:t>os </a:t>
            </a:r>
            <a:r>
              <a:rPr lang="es-AR" sz="3000" dirty="0">
                <a:solidFill>
                  <a:schemeClr val="bg1"/>
                </a:solidFill>
              </a:rPr>
              <a:t>usuarios no deberían cuestionarse si acciones, situaciones o palabras diferentes significan en realidad la misma cosa; siga las convenciones establecidas</a:t>
            </a:r>
            <a:r>
              <a:rPr lang="es-AR" sz="3000" dirty="0" smtClean="0">
                <a:solidFill>
                  <a:schemeClr val="bg1"/>
                </a:solidFill>
              </a:rPr>
              <a:t>.</a:t>
            </a:r>
          </a:p>
          <a:p>
            <a:pPr marL="0" indent="0" fontAlgn="base">
              <a:buNone/>
            </a:pPr>
            <a:endParaRPr lang="es-AR" sz="3000" dirty="0">
              <a:solidFill>
                <a:schemeClr val="bg1"/>
              </a:solidFill>
            </a:endParaRPr>
          </a:p>
          <a:p>
            <a:pPr lvl="1" fontAlgn="base">
              <a:lnSpc>
                <a:spcPct val="80000"/>
              </a:lnSpc>
            </a:pPr>
            <a:r>
              <a:rPr lang="es-AR" sz="2400" dirty="0" smtClean="0">
                <a:solidFill>
                  <a:schemeClr val="bg1"/>
                </a:solidFill>
              </a:rPr>
              <a:t>Los </a:t>
            </a:r>
            <a:r>
              <a:rPr lang="es-AR" sz="2400" dirty="0">
                <a:solidFill>
                  <a:schemeClr val="bg1"/>
                </a:solidFill>
              </a:rPr>
              <a:t>botones verdes los asociamos a aceptar una cosa, y los botones rojos a </a:t>
            </a:r>
            <a:r>
              <a:rPr lang="es-AR" sz="2400" dirty="0" smtClean="0">
                <a:solidFill>
                  <a:schemeClr val="bg1"/>
                </a:solidFill>
              </a:rPr>
              <a:t>cancelar.</a:t>
            </a:r>
          </a:p>
          <a:p>
            <a:pPr marL="342900" lvl="1" indent="0" fontAlgn="base">
              <a:lnSpc>
                <a:spcPct val="80000"/>
              </a:lnSpc>
              <a:buNone/>
            </a:pPr>
            <a:endParaRPr lang="es-AR" sz="2400" dirty="0">
              <a:solidFill>
                <a:schemeClr val="bg1"/>
              </a:solidFill>
            </a:endParaRPr>
          </a:p>
          <a:p>
            <a:pPr lvl="1" fontAlgn="base">
              <a:lnSpc>
                <a:spcPct val="80000"/>
              </a:lnSpc>
            </a:pPr>
            <a:r>
              <a:rPr lang="es-AR" sz="2400" dirty="0" smtClean="0">
                <a:solidFill>
                  <a:schemeClr val="bg1"/>
                </a:solidFill>
              </a:rPr>
              <a:t>Si </a:t>
            </a:r>
            <a:r>
              <a:rPr lang="es-AR" sz="2400" dirty="0">
                <a:solidFill>
                  <a:schemeClr val="bg1"/>
                </a:solidFill>
              </a:rPr>
              <a:t>el menú de navegación lo tienes a la izquierda, no lo cambies dependiendo de las páginas, volverás loco al usuario</a:t>
            </a:r>
            <a:r>
              <a:rPr lang="es-AR" sz="2400" dirty="0" smtClean="0">
                <a:solidFill>
                  <a:schemeClr val="bg1"/>
                </a:solidFill>
              </a:rPr>
              <a:t>.</a:t>
            </a:r>
            <a:endParaRPr lang="es-AR" sz="2400" dirty="0">
              <a:solidFill>
                <a:schemeClr val="bg1"/>
              </a:solidFill>
            </a:endParaRPr>
          </a:p>
        </p:txBody>
      </p:sp>
      <p:sp>
        <p:nvSpPr>
          <p:cNvPr id="2" name="Rectangle 1"/>
          <p:cNvSpPr/>
          <p:nvPr/>
        </p:nvSpPr>
        <p:spPr>
          <a:xfrm>
            <a:off x="251520" y="194409"/>
            <a:ext cx="8263830" cy="1015663"/>
          </a:xfrm>
          <a:prstGeom prst="rect">
            <a:avLst/>
          </a:prstGeom>
        </p:spPr>
        <p:txBody>
          <a:bodyPr wrap="square">
            <a:spAutoFit/>
          </a:bodyPr>
          <a:lstStyle/>
          <a:p>
            <a:pPr fontAlgn="base"/>
            <a:r>
              <a:rPr lang="es-AR" sz="6000" b="1" dirty="0" smtClean="0">
                <a:solidFill>
                  <a:schemeClr val="bg1"/>
                </a:solidFill>
                <a:latin typeface="+mj-lt"/>
              </a:rPr>
              <a:t>4. </a:t>
            </a:r>
            <a:r>
              <a:rPr lang="es-AR" sz="4000" b="1" dirty="0" smtClean="0">
                <a:solidFill>
                  <a:schemeClr val="bg1"/>
                </a:solidFill>
                <a:latin typeface="+mj-lt"/>
              </a:rPr>
              <a:t>CONSISTENCIA </a:t>
            </a:r>
            <a:r>
              <a:rPr lang="es-AR" sz="4000" b="1" dirty="0">
                <a:solidFill>
                  <a:schemeClr val="bg1"/>
                </a:solidFill>
                <a:latin typeface="+mj-lt"/>
              </a:rPr>
              <a:t>Y ESTÁNDARES</a:t>
            </a:r>
          </a:p>
        </p:txBody>
      </p:sp>
    </p:spTree>
    <p:extLst>
      <p:ext uri="{BB962C8B-B14F-4D97-AF65-F5344CB8AC3E}">
        <p14:creationId xmlns:p14="http://schemas.microsoft.com/office/powerpoint/2010/main" val="15614625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634C"/>
        </a:solidFill>
        <a:effectLst/>
      </p:bgPr>
    </p:bg>
    <p:spTree>
      <p:nvGrpSpPr>
        <p:cNvPr id="1" name=""/>
        <p:cNvGrpSpPr/>
        <p:nvPr/>
      </p:nvGrpSpPr>
      <p:grpSpPr>
        <a:xfrm>
          <a:off x="0" y="0"/>
          <a:ext cx="0" cy="0"/>
          <a:chOff x="0" y="0"/>
          <a:chExt cx="0" cy="0"/>
        </a:xfrm>
      </p:grpSpPr>
      <p:pic>
        <p:nvPicPr>
          <p:cNvPr id="4100" name="Picture 4" descr="Resultado de imagen para ui hambur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2144"/>
            <a:ext cx="7010400" cy="52578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para ui hamburg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3177580"/>
            <a:ext cx="2912840" cy="163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0861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700808"/>
            <a:ext cx="7886700" cy="4044107"/>
          </a:xfrm>
        </p:spPr>
        <p:txBody>
          <a:bodyPr>
            <a:normAutofit/>
          </a:bodyPr>
          <a:lstStyle/>
          <a:p>
            <a:pPr marL="0" indent="0" fontAlgn="base">
              <a:buNone/>
            </a:pPr>
            <a:r>
              <a:rPr lang="es-AR" sz="3200" dirty="0" smtClean="0">
                <a:solidFill>
                  <a:schemeClr val="bg1"/>
                </a:solidFill>
              </a:rPr>
              <a:t>Mucho </a:t>
            </a:r>
            <a:r>
              <a:rPr lang="es-AR" sz="3200" dirty="0">
                <a:solidFill>
                  <a:schemeClr val="bg1"/>
                </a:solidFill>
              </a:rPr>
              <a:t>mejor que un buen diseño de mensajes de error es realizar un diseño cuidadoso que prevenga la ocurrencia de problemas</a:t>
            </a:r>
            <a:r>
              <a:rPr lang="es-AR" sz="3200" dirty="0" smtClean="0">
                <a:solidFill>
                  <a:schemeClr val="bg1"/>
                </a:solidFill>
              </a:rPr>
              <a:t>.</a:t>
            </a:r>
          </a:p>
          <a:p>
            <a:pPr marL="0" indent="0" fontAlgn="base">
              <a:buNone/>
            </a:pPr>
            <a:endParaRPr lang="en-US" sz="3200" b="1" dirty="0">
              <a:solidFill>
                <a:schemeClr val="bg1"/>
              </a:solidFill>
            </a:endParaRPr>
          </a:p>
          <a:p>
            <a:pPr fontAlgn="base"/>
            <a:r>
              <a:rPr lang="es-AR" sz="2400" dirty="0" smtClean="0">
                <a:solidFill>
                  <a:schemeClr val="bg1"/>
                </a:solidFill>
              </a:rPr>
              <a:t>Confirmación </a:t>
            </a:r>
            <a:r>
              <a:rPr lang="es-AR" sz="2400" dirty="0">
                <a:solidFill>
                  <a:schemeClr val="bg1"/>
                </a:solidFill>
              </a:rPr>
              <a:t>de dirección de correo electrónico o de la contraseña con doble campo en los </a:t>
            </a:r>
            <a:r>
              <a:rPr lang="es-AR" sz="2400" dirty="0" smtClean="0">
                <a:solidFill>
                  <a:schemeClr val="bg1"/>
                </a:solidFill>
              </a:rPr>
              <a:t>formularios</a:t>
            </a:r>
          </a:p>
          <a:p>
            <a:pPr fontAlgn="base"/>
            <a:endParaRPr lang="es-AR" sz="2400" dirty="0">
              <a:solidFill>
                <a:schemeClr val="bg1"/>
              </a:solidFill>
            </a:endParaRPr>
          </a:p>
          <a:p>
            <a:pPr fontAlgn="base"/>
            <a:r>
              <a:rPr lang="es-AR" sz="2400" dirty="0" smtClean="0">
                <a:solidFill>
                  <a:schemeClr val="bg1"/>
                </a:solidFill>
              </a:rPr>
              <a:t>Comprobación </a:t>
            </a:r>
            <a:r>
              <a:rPr lang="es-AR" sz="2400" dirty="0">
                <a:solidFill>
                  <a:schemeClr val="bg1"/>
                </a:solidFill>
              </a:rPr>
              <a:t>de campos de formularios en tiempo real</a:t>
            </a:r>
          </a:p>
          <a:p>
            <a:pPr marL="0" indent="0" fontAlgn="base">
              <a:buNone/>
            </a:pPr>
            <a:endParaRPr lang="es-AR" b="1" dirty="0" smtClean="0">
              <a:solidFill>
                <a:schemeClr val="bg1"/>
              </a:solidFill>
            </a:endParaRPr>
          </a:p>
        </p:txBody>
      </p:sp>
      <p:sp>
        <p:nvSpPr>
          <p:cNvPr id="2" name="Rectangle 1"/>
          <p:cNvSpPr/>
          <p:nvPr/>
        </p:nvSpPr>
        <p:spPr>
          <a:xfrm>
            <a:off x="251520" y="194409"/>
            <a:ext cx="8263830" cy="1015663"/>
          </a:xfrm>
          <a:prstGeom prst="rect">
            <a:avLst/>
          </a:prstGeom>
        </p:spPr>
        <p:txBody>
          <a:bodyPr wrap="square">
            <a:spAutoFit/>
          </a:bodyPr>
          <a:lstStyle/>
          <a:p>
            <a:pPr fontAlgn="base"/>
            <a:r>
              <a:rPr lang="es-AR" sz="6000" b="1" dirty="0" smtClean="0">
                <a:solidFill>
                  <a:schemeClr val="bg1"/>
                </a:solidFill>
                <a:latin typeface="+mj-lt"/>
              </a:rPr>
              <a:t>5. </a:t>
            </a:r>
            <a:r>
              <a:rPr lang="es-AR" sz="4000" b="1" dirty="0" smtClean="0">
                <a:solidFill>
                  <a:schemeClr val="bg1"/>
                </a:solidFill>
                <a:latin typeface="+mj-lt"/>
              </a:rPr>
              <a:t>PREVENCIÓN </a:t>
            </a:r>
            <a:r>
              <a:rPr lang="es-AR" sz="4000" b="1" dirty="0">
                <a:solidFill>
                  <a:schemeClr val="bg1"/>
                </a:solidFill>
                <a:latin typeface="+mj-lt"/>
              </a:rPr>
              <a:t>DE </a:t>
            </a:r>
            <a:r>
              <a:rPr lang="es-AR" sz="4000" b="1" dirty="0" smtClean="0">
                <a:solidFill>
                  <a:schemeClr val="bg1"/>
                </a:solidFill>
                <a:latin typeface="+mj-lt"/>
              </a:rPr>
              <a:t>ERRORES</a:t>
            </a:r>
            <a:endParaRPr lang="es-AR" sz="4000" b="1" dirty="0">
              <a:solidFill>
                <a:schemeClr val="bg1"/>
              </a:solidFill>
              <a:latin typeface="+mj-lt"/>
            </a:endParaRPr>
          </a:p>
        </p:txBody>
      </p:sp>
    </p:spTree>
    <p:extLst>
      <p:ext uri="{BB962C8B-B14F-4D97-AF65-F5344CB8AC3E}">
        <p14:creationId xmlns:p14="http://schemas.microsoft.com/office/powerpoint/2010/main" val="16923379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996952"/>
            <a:ext cx="3223270" cy="2747963"/>
          </a:xfrm>
        </p:spPr>
        <p:txBody>
          <a:bodyPr>
            <a:normAutofit/>
          </a:bodyPr>
          <a:lstStyle/>
          <a:p>
            <a:pPr marL="0" indent="0" fontAlgn="base">
              <a:buNone/>
            </a:pPr>
            <a:r>
              <a:rPr lang="es-AR" sz="3200" dirty="0" smtClean="0">
                <a:solidFill>
                  <a:schemeClr val="bg1"/>
                </a:solidFill>
              </a:rPr>
              <a:t>Antes de tocar REGISTRAR ya avisa del error</a:t>
            </a:r>
          </a:p>
        </p:txBody>
      </p:sp>
      <p:pic>
        <p:nvPicPr>
          <p:cNvPr id="4" name="Picture 3"/>
          <p:cNvPicPr>
            <a:picLocks noChangeAspect="1"/>
          </p:cNvPicPr>
          <p:nvPr/>
        </p:nvPicPr>
        <p:blipFill>
          <a:blip r:embed="rId3"/>
          <a:stretch>
            <a:fillRect/>
          </a:stretch>
        </p:blipFill>
        <p:spPr>
          <a:xfrm>
            <a:off x="4294798" y="1052736"/>
            <a:ext cx="4885714" cy="4885714"/>
          </a:xfrm>
          <a:prstGeom prst="rect">
            <a:avLst/>
          </a:prstGeom>
        </p:spPr>
      </p:pic>
    </p:spTree>
    <p:extLst>
      <p:ext uri="{BB962C8B-B14F-4D97-AF65-F5344CB8AC3E}">
        <p14:creationId xmlns:p14="http://schemas.microsoft.com/office/powerpoint/2010/main" val="2547695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060848"/>
            <a:ext cx="7886700" cy="4536504"/>
          </a:xfrm>
        </p:spPr>
        <p:txBody>
          <a:bodyPr>
            <a:normAutofit fontScale="92500" lnSpcReduction="10000"/>
          </a:bodyPr>
          <a:lstStyle/>
          <a:p>
            <a:pPr marL="0" indent="0" fontAlgn="base">
              <a:buNone/>
            </a:pPr>
            <a:r>
              <a:rPr lang="es-AR" sz="3200" dirty="0">
                <a:solidFill>
                  <a:schemeClr val="bg1"/>
                </a:solidFill>
              </a:rPr>
              <a:t>S</a:t>
            </a:r>
            <a:r>
              <a:rPr lang="es-AR" sz="3200" dirty="0" smtClean="0">
                <a:solidFill>
                  <a:schemeClr val="bg1"/>
                </a:solidFill>
              </a:rPr>
              <a:t>e </a:t>
            </a:r>
            <a:r>
              <a:rPr lang="es-AR" sz="3200" dirty="0">
                <a:solidFill>
                  <a:schemeClr val="bg1"/>
                </a:solidFill>
              </a:rPr>
              <a:t>deben hacer visibles los objetos, acciones y </a:t>
            </a:r>
            <a:r>
              <a:rPr lang="es-AR" sz="3200" dirty="0" smtClean="0">
                <a:solidFill>
                  <a:schemeClr val="bg1"/>
                </a:solidFill>
              </a:rPr>
              <a:t>opciones.</a:t>
            </a:r>
          </a:p>
          <a:p>
            <a:pPr marL="0" indent="0" fontAlgn="base">
              <a:buNone/>
            </a:pPr>
            <a:endParaRPr lang="es-AR" sz="3200" dirty="0" smtClean="0">
              <a:solidFill>
                <a:schemeClr val="bg1"/>
              </a:solidFill>
            </a:endParaRPr>
          </a:p>
          <a:p>
            <a:pPr marL="0" indent="0" fontAlgn="base">
              <a:buNone/>
            </a:pPr>
            <a:r>
              <a:rPr lang="es-AR" sz="3200" dirty="0" smtClean="0">
                <a:solidFill>
                  <a:schemeClr val="bg1"/>
                </a:solidFill>
              </a:rPr>
              <a:t>El </a:t>
            </a:r>
            <a:r>
              <a:rPr lang="es-AR" sz="3200" dirty="0">
                <a:solidFill>
                  <a:schemeClr val="bg1"/>
                </a:solidFill>
              </a:rPr>
              <a:t>usuario no tendría que recordar la información que se le da en una parte del proceso, para seguir </a:t>
            </a:r>
            <a:r>
              <a:rPr lang="es-AR" sz="3200" dirty="0" smtClean="0">
                <a:solidFill>
                  <a:schemeClr val="bg1"/>
                </a:solidFill>
              </a:rPr>
              <a:t>adelante.</a:t>
            </a:r>
          </a:p>
          <a:p>
            <a:pPr marL="0" indent="0" fontAlgn="base">
              <a:buNone/>
            </a:pPr>
            <a:endParaRPr lang="es-AR" sz="3200" dirty="0" smtClean="0">
              <a:solidFill>
                <a:schemeClr val="bg1"/>
              </a:solidFill>
            </a:endParaRPr>
          </a:p>
          <a:p>
            <a:pPr marL="0" indent="0" fontAlgn="base">
              <a:buNone/>
            </a:pPr>
            <a:r>
              <a:rPr lang="es-AR" sz="3200" dirty="0" smtClean="0">
                <a:solidFill>
                  <a:schemeClr val="bg1"/>
                </a:solidFill>
              </a:rPr>
              <a:t>Las </a:t>
            </a:r>
            <a:r>
              <a:rPr lang="es-AR" sz="3200" dirty="0">
                <a:solidFill>
                  <a:schemeClr val="bg1"/>
                </a:solidFill>
              </a:rPr>
              <a:t>instrucciones para el uso del sistema deben estar a la vista o ser fácilmente recuperables cuando sea necesario.</a:t>
            </a:r>
          </a:p>
        </p:txBody>
      </p:sp>
      <p:sp>
        <p:nvSpPr>
          <p:cNvPr id="2" name="Rectangle 1"/>
          <p:cNvSpPr/>
          <p:nvPr/>
        </p:nvSpPr>
        <p:spPr>
          <a:xfrm>
            <a:off x="251520" y="194409"/>
            <a:ext cx="8263830" cy="1631216"/>
          </a:xfrm>
          <a:prstGeom prst="rect">
            <a:avLst/>
          </a:prstGeom>
        </p:spPr>
        <p:txBody>
          <a:bodyPr wrap="square">
            <a:spAutoFit/>
          </a:bodyPr>
          <a:lstStyle/>
          <a:p>
            <a:pPr fontAlgn="base"/>
            <a:r>
              <a:rPr lang="es-AR" sz="6000" b="1" dirty="0" smtClean="0">
                <a:solidFill>
                  <a:schemeClr val="bg1"/>
                </a:solidFill>
                <a:latin typeface="+mj-lt"/>
              </a:rPr>
              <a:t>6. </a:t>
            </a:r>
            <a:r>
              <a:rPr lang="es-AR" sz="4000" b="1" dirty="0" smtClean="0">
                <a:solidFill>
                  <a:schemeClr val="bg1"/>
                </a:solidFill>
                <a:latin typeface="+mj-lt"/>
              </a:rPr>
              <a:t>RECONOCIMIENTO </a:t>
            </a:r>
            <a:r>
              <a:rPr lang="es-AR" sz="4000" b="1" dirty="0">
                <a:solidFill>
                  <a:schemeClr val="bg1"/>
                </a:solidFill>
                <a:latin typeface="+mj-lt"/>
              </a:rPr>
              <a:t>ANTES QUE </a:t>
            </a:r>
            <a:r>
              <a:rPr lang="es-AR" sz="4000" b="1" dirty="0" smtClean="0">
                <a:solidFill>
                  <a:schemeClr val="bg1"/>
                </a:solidFill>
                <a:latin typeface="+mj-lt"/>
              </a:rPr>
              <a:t>	RECUERDO</a:t>
            </a:r>
            <a:endParaRPr lang="es-AR" sz="4000" b="1" dirty="0">
              <a:solidFill>
                <a:schemeClr val="bg1"/>
              </a:solidFill>
              <a:latin typeface="+mj-lt"/>
            </a:endParaRPr>
          </a:p>
        </p:txBody>
      </p:sp>
    </p:spTree>
    <p:extLst>
      <p:ext uri="{BB962C8B-B14F-4D97-AF65-F5344CB8AC3E}">
        <p14:creationId xmlns:p14="http://schemas.microsoft.com/office/powerpoint/2010/main" val="30298647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179512" y="5661248"/>
            <a:ext cx="8964488" cy="1015663"/>
          </a:xfrm>
          <a:prstGeom prst="rect">
            <a:avLst/>
          </a:prstGeom>
        </p:spPr>
        <p:txBody>
          <a:bodyPr wrap="square">
            <a:spAutoFit/>
          </a:bodyPr>
          <a:lstStyle/>
          <a:p>
            <a:pPr fontAlgn="base"/>
            <a:r>
              <a:rPr lang="es-AR" sz="2800" dirty="0" smtClean="0">
                <a:solidFill>
                  <a:schemeClr val="bg1"/>
                </a:solidFill>
                <a:latin typeface="+mj-lt"/>
              </a:rPr>
              <a:t>2do paso de un </a:t>
            </a:r>
            <a:r>
              <a:rPr lang="es-AR" sz="2800" dirty="0" err="1" smtClean="0">
                <a:solidFill>
                  <a:schemeClr val="bg1"/>
                </a:solidFill>
                <a:latin typeface="+mj-lt"/>
              </a:rPr>
              <a:t>checkout</a:t>
            </a:r>
            <a:r>
              <a:rPr lang="es-AR" sz="2800" dirty="0" smtClean="0">
                <a:solidFill>
                  <a:schemeClr val="bg1"/>
                </a:solidFill>
                <a:latin typeface="+mj-lt"/>
              </a:rPr>
              <a:t> </a:t>
            </a:r>
            <a:r>
              <a:rPr lang="es-AR" sz="6000" b="1" dirty="0" smtClean="0">
                <a:solidFill>
                  <a:schemeClr val="bg1"/>
                </a:solidFill>
                <a:latin typeface="+mj-lt"/>
              </a:rPr>
              <a:t>¿Qué compré?</a:t>
            </a:r>
            <a:endParaRPr lang="es-AR" sz="4000" b="1" dirty="0">
              <a:solidFill>
                <a:schemeClr val="bg1"/>
              </a:solidFill>
              <a:latin typeface="+mj-lt"/>
            </a:endParaRPr>
          </a:p>
        </p:txBody>
      </p:sp>
      <p:pic>
        <p:nvPicPr>
          <p:cNvPr id="5" name="Picture 4"/>
          <p:cNvPicPr>
            <a:picLocks noChangeAspect="1"/>
          </p:cNvPicPr>
          <p:nvPr/>
        </p:nvPicPr>
        <p:blipFill>
          <a:blip r:embed="rId3"/>
          <a:stretch>
            <a:fillRect/>
          </a:stretch>
        </p:blipFill>
        <p:spPr>
          <a:xfrm>
            <a:off x="1187624" y="497101"/>
            <a:ext cx="6919993" cy="5136803"/>
          </a:xfrm>
          <a:prstGeom prst="rect">
            <a:avLst/>
          </a:prstGeom>
        </p:spPr>
      </p:pic>
    </p:spTree>
    <p:extLst>
      <p:ext uri="{BB962C8B-B14F-4D97-AF65-F5344CB8AC3E}">
        <p14:creationId xmlns:p14="http://schemas.microsoft.com/office/powerpoint/2010/main" val="8916795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132855"/>
            <a:ext cx="7886700" cy="4044107"/>
          </a:xfrm>
        </p:spPr>
        <p:txBody>
          <a:bodyPr>
            <a:normAutofit/>
          </a:bodyPr>
          <a:lstStyle/>
          <a:p>
            <a:pPr marL="0" indent="0" fontAlgn="base">
              <a:buNone/>
            </a:pPr>
            <a:r>
              <a:rPr lang="es-AR" sz="3200" dirty="0">
                <a:solidFill>
                  <a:schemeClr val="bg1"/>
                </a:solidFill>
              </a:rPr>
              <a:t>L</a:t>
            </a:r>
            <a:r>
              <a:rPr lang="es-AR" sz="3200" dirty="0" smtClean="0">
                <a:solidFill>
                  <a:schemeClr val="bg1"/>
                </a:solidFill>
              </a:rPr>
              <a:t>a </a:t>
            </a:r>
            <a:r>
              <a:rPr lang="es-AR" sz="3200" dirty="0">
                <a:solidFill>
                  <a:schemeClr val="bg1"/>
                </a:solidFill>
              </a:rPr>
              <a:t>presencia de aceleradores, que no son vistos por los usuarios novatos, puede ofrecer una interacción más rápida a los usuarios expertos que la que el sistema puede proveer a los usuarios de todo </a:t>
            </a:r>
            <a:r>
              <a:rPr lang="es-AR" sz="3200" dirty="0" smtClean="0">
                <a:solidFill>
                  <a:schemeClr val="bg1"/>
                </a:solidFill>
              </a:rPr>
              <a:t>tipo.</a:t>
            </a:r>
          </a:p>
          <a:p>
            <a:pPr marL="0" indent="0" fontAlgn="base">
              <a:buNone/>
            </a:pPr>
            <a:endParaRPr lang="es-AR" sz="3200" dirty="0">
              <a:solidFill>
                <a:schemeClr val="bg1"/>
              </a:solidFill>
            </a:endParaRPr>
          </a:p>
          <a:p>
            <a:pPr marL="0" indent="0" fontAlgn="base">
              <a:buNone/>
            </a:pPr>
            <a:r>
              <a:rPr lang="es-AR" sz="3200" dirty="0" smtClean="0">
                <a:solidFill>
                  <a:schemeClr val="bg1"/>
                </a:solidFill>
              </a:rPr>
              <a:t>Se </a:t>
            </a:r>
            <a:r>
              <a:rPr lang="es-AR" sz="3200" dirty="0">
                <a:solidFill>
                  <a:schemeClr val="bg1"/>
                </a:solidFill>
              </a:rPr>
              <a:t>debe permitir que los usuarios adapte el sistema para usos frecuentes.</a:t>
            </a:r>
          </a:p>
        </p:txBody>
      </p:sp>
      <p:sp>
        <p:nvSpPr>
          <p:cNvPr id="2" name="Rectangle 1"/>
          <p:cNvSpPr/>
          <p:nvPr/>
        </p:nvSpPr>
        <p:spPr>
          <a:xfrm>
            <a:off x="251520" y="194409"/>
            <a:ext cx="8263830" cy="1631216"/>
          </a:xfrm>
          <a:prstGeom prst="rect">
            <a:avLst/>
          </a:prstGeom>
        </p:spPr>
        <p:txBody>
          <a:bodyPr wrap="square">
            <a:spAutoFit/>
          </a:bodyPr>
          <a:lstStyle/>
          <a:p>
            <a:pPr fontAlgn="base"/>
            <a:r>
              <a:rPr lang="es-AR" sz="6000" b="1" dirty="0" smtClean="0">
                <a:solidFill>
                  <a:schemeClr val="bg1"/>
                </a:solidFill>
                <a:latin typeface="+mj-lt"/>
              </a:rPr>
              <a:t>7. </a:t>
            </a:r>
            <a:r>
              <a:rPr lang="es-AR" sz="4000" b="1" dirty="0">
                <a:solidFill>
                  <a:schemeClr val="bg1"/>
                </a:solidFill>
                <a:latin typeface="+mj-lt"/>
              </a:rPr>
              <a:t>FLEXIBILIDAD Y </a:t>
            </a:r>
            <a:r>
              <a:rPr lang="es-AR" sz="4000" b="1" dirty="0" smtClean="0">
                <a:solidFill>
                  <a:schemeClr val="bg1"/>
                </a:solidFill>
                <a:latin typeface="+mj-lt"/>
              </a:rPr>
              <a:t>EFICIENCIA </a:t>
            </a:r>
            <a:r>
              <a:rPr lang="es-AR" sz="4000" b="1" dirty="0">
                <a:solidFill>
                  <a:schemeClr val="bg1"/>
                </a:solidFill>
                <a:latin typeface="+mj-lt"/>
              </a:rPr>
              <a:t>DE </a:t>
            </a:r>
            <a:r>
              <a:rPr lang="es-AR" sz="4000" b="1" dirty="0" smtClean="0">
                <a:solidFill>
                  <a:schemeClr val="bg1"/>
                </a:solidFill>
                <a:latin typeface="+mj-lt"/>
              </a:rPr>
              <a:t>	USO</a:t>
            </a:r>
            <a:endParaRPr lang="es-AR" sz="4000" b="1" dirty="0">
              <a:solidFill>
                <a:schemeClr val="bg1"/>
              </a:solidFill>
              <a:latin typeface="+mj-lt"/>
            </a:endParaRPr>
          </a:p>
        </p:txBody>
      </p:sp>
    </p:spTree>
    <p:extLst>
      <p:ext uri="{BB962C8B-B14F-4D97-AF65-F5344CB8AC3E}">
        <p14:creationId xmlns:p14="http://schemas.microsoft.com/office/powerpoint/2010/main" val="9658899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0728" y="188640"/>
            <a:ext cx="10947240" cy="6525369"/>
          </a:xfrm>
          <a:prstGeom prst="rect">
            <a:avLst/>
          </a:prstGeom>
        </p:spPr>
      </p:pic>
    </p:spTree>
    <p:extLst>
      <p:ext uri="{BB962C8B-B14F-4D97-AF65-F5344CB8AC3E}">
        <p14:creationId xmlns:p14="http://schemas.microsoft.com/office/powerpoint/2010/main" val="18719204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9901"/>
        </a:solidFill>
        <a:effectLst/>
      </p:bgPr>
    </p:bg>
    <p:spTree>
      <p:nvGrpSpPr>
        <p:cNvPr id="1" name=""/>
        <p:cNvGrpSpPr/>
        <p:nvPr/>
      </p:nvGrpSpPr>
      <p:grpSpPr>
        <a:xfrm>
          <a:off x="0" y="0"/>
          <a:ext cx="0" cy="0"/>
          <a:chOff x="0" y="0"/>
          <a:chExt cx="0" cy="0"/>
        </a:xfrm>
      </p:grpSpPr>
      <p:sp>
        <p:nvSpPr>
          <p:cNvPr id="7170" name="Title 1"/>
          <p:cNvSpPr>
            <a:spLocks noGrp="1"/>
          </p:cNvSpPr>
          <p:nvPr>
            <p:ph type="title"/>
          </p:nvPr>
        </p:nvSpPr>
        <p:spPr>
          <a:xfrm>
            <a:off x="14858" y="332656"/>
            <a:ext cx="9129142" cy="1143000"/>
          </a:xfrm>
        </p:spPr>
        <p:txBody>
          <a:bodyPr>
            <a:noAutofit/>
          </a:bodyPr>
          <a:lstStyle/>
          <a:p>
            <a:pPr algn="ctr" eaLnBrk="1" hangingPunct="1"/>
            <a:r>
              <a:rPr lang="es-ES" altLang="en-US" sz="8800" dirty="0" smtClean="0">
                <a:solidFill>
                  <a:schemeClr val="bg1"/>
                </a:solidFill>
              </a:rPr>
              <a:t>¿</a:t>
            </a:r>
            <a:r>
              <a:rPr lang="es-ES" altLang="en-US" sz="8800" dirty="0" err="1" smtClean="0">
                <a:solidFill>
                  <a:schemeClr val="bg1"/>
                </a:solidFill>
              </a:rPr>
              <a:t>IxD</a:t>
            </a:r>
            <a:r>
              <a:rPr lang="es-ES" altLang="en-US" sz="8800" dirty="0" smtClean="0">
                <a:solidFill>
                  <a:schemeClr val="bg1"/>
                </a:solidFill>
              </a:rPr>
              <a:t>?</a:t>
            </a:r>
          </a:p>
        </p:txBody>
      </p:sp>
      <p:sp>
        <p:nvSpPr>
          <p:cNvPr id="4" name="TextBox 3"/>
          <p:cNvSpPr txBox="1"/>
          <p:nvPr/>
        </p:nvSpPr>
        <p:spPr>
          <a:xfrm>
            <a:off x="14858" y="1907304"/>
            <a:ext cx="9129142" cy="1323439"/>
          </a:xfrm>
          <a:prstGeom prst="rect">
            <a:avLst/>
          </a:prstGeom>
          <a:noFill/>
        </p:spPr>
        <p:txBody>
          <a:bodyPr wrap="square" rtlCol="0">
            <a:spAutoFit/>
          </a:bodyPr>
          <a:lstStyle/>
          <a:p>
            <a:pPr algn="ctr"/>
            <a:r>
              <a:rPr lang="es-AR" sz="4000" dirty="0" err="1" smtClean="0">
                <a:solidFill>
                  <a:schemeClr val="accent4">
                    <a:lumMod val="20000"/>
                    <a:lumOff val="80000"/>
                  </a:schemeClr>
                </a:solidFill>
              </a:rPr>
              <a:t>IxD</a:t>
            </a:r>
            <a:r>
              <a:rPr lang="es-AR" sz="4000" dirty="0" smtClean="0">
                <a:solidFill>
                  <a:schemeClr val="accent4">
                    <a:lumMod val="20000"/>
                    <a:lumOff val="80000"/>
                  </a:schemeClr>
                </a:solidFill>
              </a:rPr>
              <a:t> o Diseño de Interacción</a:t>
            </a:r>
            <a:br>
              <a:rPr lang="es-AR" sz="4000" dirty="0" smtClean="0">
                <a:solidFill>
                  <a:schemeClr val="accent4">
                    <a:lumMod val="20000"/>
                    <a:lumOff val="80000"/>
                  </a:schemeClr>
                </a:solidFill>
              </a:rPr>
            </a:br>
            <a:endParaRPr lang="es-AR" sz="4000" dirty="0" smtClean="0">
              <a:solidFill>
                <a:schemeClr val="accent4">
                  <a:lumMod val="20000"/>
                  <a:lumOff val="80000"/>
                </a:schemeClr>
              </a:solidFill>
            </a:endParaRPr>
          </a:p>
        </p:txBody>
      </p:sp>
      <p:sp>
        <p:nvSpPr>
          <p:cNvPr id="5" name="TextBox 4"/>
          <p:cNvSpPr txBox="1"/>
          <p:nvPr/>
        </p:nvSpPr>
        <p:spPr>
          <a:xfrm>
            <a:off x="222945" y="2590156"/>
            <a:ext cx="8712968" cy="2800767"/>
          </a:xfrm>
          <a:prstGeom prst="rect">
            <a:avLst/>
          </a:prstGeom>
          <a:noFill/>
        </p:spPr>
        <p:txBody>
          <a:bodyPr wrap="square" rtlCol="0">
            <a:spAutoFit/>
          </a:bodyPr>
          <a:lstStyle/>
          <a:p>
            <a:r>
              <a:rPr lang="es-AR" sz="2400" dirty="0">
                <a:solidFill>
                  <a:schemeClr val="bg1"/>
                </a:solidFill>
              </a:rPr>
              <a:t>Se refiere </a:t>
            </a:r>
            <a:r>
              <a:rPr lang="es-AR" sz="2400" dirty="0" smtClean="0">
                <a:solidFill>
                  <a:schemeClr val="bg1"/>
                </a:solidFill>
              </a:rPr>
              <a:t>al diseño de los pasos que un usuario debe realizar para llegar a su objetivo. Se focaliza en la </a:t>
            </a:r>
            <a:r>
              <a:rPr lang="es-AR" sz="3200" b="1" dirty="0" smtClean="0">
                <a:solidFill>
                  <a:schemeClr val="bg1"/>
                </a:solidFill>
              </a:rPr>
              <a:t>estructura y el comportamiento</a:t>
            </a:r>
            <a:r>
              <a:rPr lang="es-AR" sz="2400" dirty="0" smtClean="0">
                <a:solidFill>
                  <a:schemeClr val="bg1"/>
                </a:solidFill>
              </a:rPr>
              <a:t> de los elementos.</a:t>
            </a:r>
            <a:endParaRPr lang="es-AR" sz="2400" dirty="0">
              <a:solidFill>
                <a:schemeClr val="bg1"/>
              </a:solidFill>
            </a:endParaRPr>
          </a:p>
          <a:p>
            <a:r>
              <a:rPr lang="es-AR" sz="2400" dirty="0">
                <a:solidFill>
                  <a:schemeClr val="bg1"/>
                </a:solidFill>
              </a:rPr>
              <a:t>Si algo es </a:t>
            </a:r>
            <a:r>
              <a:rPr lang="es-AR" sz="2400" dirty="0" err="1" smtClean="0">
                <a:solidFill>
                  <a:schemeClr val="bg1"/>
                </a:solidFill>
              </a:rPr>
              <a:t>Cliqueable</a:t>
            </a:r>
            <a:r>
              <a:rPr lang="es-AR" sz="2400" dirty="0" smtClean="0">
                <a:solidFill>
                  <a:schemeClr val="bg1"/>
                </a:solidFill>
              </a:rPr>
              <a:t> o </a:t>
            </a:r>
            <a:r>
              <a:rPr lang="es-AR" sz="2400" dirty="0" err="1" smtClean="0">
                <a:solidFill>
                  <a:schemeClr val="bg1"/>
                </a:solidFill>
              </a:rPr>
              <a:t>Dragueable</a:t>
            </a:r>
            <a:r>
              <a:rPr lang="es-AR" sz="2400" dirty="0" smtClean="0">
                <a:solidFill>
                  <a:schemeClr val="bg1"/>
                </a:solidFill>
              </a:rPr>
              <a:t> se </a:t>
            </a:r>
            <a:r>
              <a:rPr lang="es-AR" sz="2400" dirty="0">
                <a:solidFill>
                  <a:schemeClr val="bg1"/>
                </a:solidFill>
              </a:rPr>
              <a:t>puede decir que es parte de una interacción</a:t>
            </a:r>
            <a:r>
              <a:rPr lang="es-AR" sz="3200" b="1" dirty="0" smtClean="0">
                <a:solidFill>
                  <a:schemeClr val="bg1"/>
                </a:solidFill>
              </a:rPr>
              <a:t>. ¿Avanzo con uno o doble </a:t>
            </a:r>
            <a:r>
              <a:rPr lang="es-AR" sz="3200" b="1" dirty="0" err="1" smtClean="0">
                <a:solidFill>
                  <a:schemeClr val="bg1"/>
                </a:solidFill>
              </a:rPr>
              <a:t>tap</a:t>
            </a:r>
            <a:r>
              <a:rPr lang="es-AR" sz="3200" b="1" dirty="0" smtClean="0">
                <a:solidFill>
                  <a:schemeClr val="bg1"/>
                </a:solidFill>
              </a:rPr>
              <a:t>? ¿En que momento se pide el </a:t>
            </a:r>
            <a:r>
              <a:rPr lang="es-AR" sz="3200" b="1" dirty="0" err="1" smtClean="0">
                <a:solidFill>
                  <a:schemeClr val="bg1"/>
                </a:solidFill>
              </a:rPr>
              <a:t>login</a:t>
            </a:r>
            <a:r>
              <a:rPr lang="es-AR" sz="3200" b="1" dirty="0" smtClean="0">
                <a:solidFill>
                  <a:schemeClr val="bg1"/>
                </a:solidFill>
              </a:rPr>
              <a:t>?</a:t>
            </a:r>
            <a:endParaRPr lang="es-AR" sz="2400" b="1" dirty="0">
              <a:solidFill>
                <a:schemeClr val="bg1"/>
              </a:solidFill>
            </a:endParaRPr>
          </a:p>
        </p:txBody>
      </p:sp>
    </p:spTree>
    <p:extLst>
      <p:ext uri="{BB962C8B-B14F-4D97-AF65-F5344CB8AC3E}">
        <p14:creationId xmlns:p14="http://schemas.microsoft.com/office/powerpoint/2010/main" val="3341526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132855"/>
            <a:ext cx="7886700" cy="4044107"/>
          </a:xfrm>
        </p:spPr>
        <p:txBody>
          <a:bodyPr>
            <a:normAutofit/>
          </a:bodyPr>
          <a:lstStyle/>
          <a:p>
            <a:pPr marL="0" indent="0" fontAlgn="base">
              <a:buNone/>
            </a:pPr>
            <a:r>
              <a:rPr lang="es-AR" sz="3200" dirty="0" smtClean="0">
                <a:solidFill>
                  <a:schemeClr val="bg1"/>
                </a:solidFill>
              </a:rPr>
              <a:t>Los </a:t>
            </a:r>
            <a:r>
              <a:rPr lang="es-AR" sz="3200" dirty="0">
                <a:solidFill>
                  <a:schemeClr val="bg1"/>
                </a:solidFill>
              </a:rPr>
              <a:t>diálogos no deben contener información que es irrelevante o poco </a:t>
            </a:r>
            <a:r>
              <a:rPr lang="es-AR" sz="3200" dirty="0" smtClean="0">
                <a:solidFill>
                  <a:schemeClr val="bg1"/>
                </a:solidFill>
              </a:rPr>
              <a:t>usada.</a:t>
            </a:r>
          </a:p>
          <a:p>
            <a:pPr marL="0" indent="0" fontAlgn="base">
              <a:buNone/>
            </a:pPr>
            <a:endParaRPr lang="es-AR" sz="3200" dirty="0">
              <a:solidFill>
                <a:schemeClr val="bg1"/>
              </a:solidFill>
            </a:endParaRPr>
          </a:p>
          <a:p>
            <a:pPr marL="0" indent="0" fontAlgn="base">
              <a:buNone/>
            </a:pPr>
            <a:r>
              <a:rPr lang="es-AR" sz="3200" dirty="0" smtClean="0">
                <a:solidFill>
                  <a:schemeClr val="bg1"/>
                </a:solidFill>
              </a:rPr>
              <a:t>Cada </a:t>
            </a:r>
            <a:r>
              <a:rPr lang="es-AR" sz="3200" dirty="0">
                <a:solidFill>
                  <a:schemeClr val="bg1"/>
                </a:solidFill>
              </a:rPr>
              <a:t>unidad extra de información en un diálogo, compite con las unidades de información relevante y disminuye su visibilidad relativa.</a:t>
            </a:r>
            <a:endParaRPr lang="es-AR" b="1" dirty="0" smtClean="0">
              <a:solidFill>
                <a:schemeClr val="bg1"/>
              </a:solidFill>
            </a:endParaRPr>
          </a:p>
        </p:txBody>
      </p:sp>
      <p:sp>
        <p:nvSpPr>
          <p:cNvPr id="2" name="Rectangle 1"/>
          <p:cNvSpPr/>
          <p:nvPr/>
        </p:nvSpPr>
        <p:spPr>
          <a:xfrm>
            <a:off x="251520" y="194409"/>
            <a:ext cx="8263830" cy="1631216"/>
          </a:xfrm>
          <a:prstGeom prst="rect">
            <a:avLst/>
          </a:prstGeom>
        </p:spPr>
        <p:txBody>
          <a:bodyPr wrap="square">
            <a:spAutoFit/>
          </a:bodyPr>
          <a:lstStyle/>
          <a:p>
            <a:pPr fontAlgn="base"/>
            <a:r>
              <a:rPr lang="es-AR" sz="6000" b="1" dirty="0">
                <a:solidFill>
                  <a:schemeClr val="bg1"/>
                </a:solidFill>
                <a:latin typeface="+mj-lt"/>
              </a:rPr>
              <a:t>8.	</a:t>
            </a:r>
            <a:r>
              <a:rPr lang="es-AR" sz="4000" b="1" dirty="0">
                <a:solidFill>
                  <a:schemeClr val="bg1"/>
                </a:solidFill>
                <a:latin typeface="+mj-lt"/>
              </a:rPr>
              <a:t>ESTÉTICA Y DISEÑO 	MINIMALISTA</a:t>
            </a:r>
          </a:p>
        </p:txBody>
      </p:sp>
    </p:spTree>
    <p:extLst>
      <p:ext uri="{BB962C8B-B14F-4D97-AF65-F5344CB8AC3E}">
        <p14:creationId xmlns:p14="http://schemas.microsoft.com/office/powerpoint/2010/main" val="16465959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268760"/>
            <a:ext cx="9144000" cy="4337710"/>
          </a:xfrm>
          <a:prstGeom prst="rect">
            <a:avLst/>
          </a:prstGeom>
        </p:spPr>
      </p:pic>
    </p:spTree>
    <p:extLst>
      <p:ext uri="{BB962C8B-B14F-4D97-AF65-F5344CB8AC3E}">
        <p14:creationId xmlns:p14="http://schemas.microsoft.com/office/powerpoint/2010/main" val="1339650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132855"/>
            <a:ext cx="7886700" cy="4044107"/>
          </a:xfrm>
        </p:spPr>
        <p:txBody>
          <a:bodyPr>
            <a:normAutofit/>
          </a:bodyPr>
          <a:lstStyle/>
          <a:p>
            <a:pPr marL="0" indent="0" fontAlgn="base">
              <a:buNone/>
            </a:pPr>
            <a:r>
              <a:rPr lang="es-AR" sz="3200" dirty="0" smtClean="0">
                <a:solidFill>
                  <a:schemeClr val="bg1"/>
                </a:solidFill>
              </a:rPr>
              <a:t>Diagnosticar </a:t>
            </a:r>
            <a:r>
              <a:rPr lang="es-AR" sz="3200" dirty="0">
                <a:solidFill>
                  <a:schemeClr val="bg1"/>
                </a:solidFill>
              </a:rPr>
              <a:t>y recuperarse de errores: los mensajes de error se deben entregar en un lenguaje claro y simple, indicando en forma precisa el problema y sugerir una solución constructiva al </a:t>
            </a:r>
            <a:r>
              <a:rPr lang="es-AR" sz="3200" dirty="0" smtClean="0">
                <a:solidFill>
                  <a:schemeClr val="bg1"/>
                </a:solidFill>
              </a:rPr>
              <a:t>problema.</a:t>
            </a:r>
            <a:endParaRPr lang="es-AR" b="1" dirty="0" smtClean="0">
              <a:solidFill>
                <a:schemeClr val="bg1"/>
              </a:solidFill>
            </a:endParaRPr>
          </a:p>
        </p:txBody>
      </p:sp>
      <p:sp>
        <p:nvSpPr>
          <p:cNvPr id="2" name="Rectangle 1"/>
          <p:cNvSpPr/>
          <p:nvPr/>
        </p:nvSpPr>
        <p:spPr>
          <a:xfrm>
            <a:off x="251520" y="194409"/>
            <a:ext cx="8712968" cy="1631216"/>
          </a:xfrm>
          <a:prstGeom prst="rect">
            <a:avLst/>
          </a:prstGeom>
        </p:spPr>
        <p:txBody>
          <a:bodyPr wrap="square">
            <a:spAutoFit/>
          </a:bodyPr>
          <a:lstStyle/>
          <a:p>
            <a:pPr fontAlgn="base"/>
            <a:r>
              <a:rPr lang="es-AR" sz="6000" b="1" dirty="0">
                <a:solidFill>
                  <a:schemeClr val="bg1"/>
                </a:solidFill>
                <a:latin typeface="+mj-lt"/>
              </a:rPr>
              <a:t>9.	</a:t>
            </a:r>
            <a:r>
              <a:rPr lang="es-AR" sz="4000" b="1" dirty="0">
                <a:solidFill>
                  <a:schemeClr val="bg1"/>
                </a:solidFill>
                <a:latin typeface="+mj-lt"/>
              </a:rPr>
              <a:t>AYUDAR A LOS USUARIOS A </a:t>
            </a:r>
            <a:r>
              <a:rPr lang="es-AR" sz="4000" b="1" dirty="0" smtClean="0">
                <a:solidFill>
                  <a:schemeClr val="bg1"/>
                </a:solidFill>
                <a:latin typeface="+mj-lt"/>
              </a:rPr>
              <a:t>	RECONOCER</a:t>
            </a:r>
            <a:endParaRPr lang="es-AR" sz="4000" b="1" dirty="0">
              <a:solidFill>
                <a:schemeClr val="bg1"/>
              </a:solidFill>
              <a:latin typeface="+mj-lt"/>
            </a:endParaRPr>
          </a:p>
        </p:txBody>
      </p:sp>
    </p:spTree>
    <p:extLst>
      <p:ext uri="{BB962C8B-B14F-4D97-AF65-F5344CB8AC3E}">
        <p14:creationId xmlns:p14="http://schemas.microsoft.com/office/powerpoint/2010/main" val="34885083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5122" name="Picture 2" descr="Resultado de imagen para ui forms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0"/>
            <a:ext cx="6857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1145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772817"/>
            <a:ext cx="7886700" cy="4404146"/>
          </a:xfrm>
        </p:spPr>
        <p:txBody>
          <a:bodyPr>
            <a:normAutofit/>
          </a:bodyPr>
          <a:lstStyle/>
          <a:p>
            <a:pPr marL="0" indent="0" fontAlgn="base">
              <a:buNone/>
            </a:pPr>
            <a:r>
              <a:rPr lang="es-AR" sz="3200" dirty="0" smtClean="0">
                <a:solidFill>
                  <a:schemeClr val="bg1"/>
                </a:solidFill>
              </a:rPr>
              <a:t>Incluso </a:t>
            </a:r>
            <a:r>
              <a:rPr lang="es-AR" sz="3200" dirty="0">
                <a:solidFill>
                  <a:schemeClr val="bg1"/>
                </a:solidFill>
              </a:rPr>
              <a:t>en los casos en que el sistema pueda ser usado sin documentación, podría ser necesario ofrecer ayuda y documentación. </a:t>
            </a:r>
            <a:endParaRPr lang="es-AR" sz="3200" dirty="0" smtClean="0">
              <a:solidFill>
                <a:schemeClr val="bg1"/>
              </a:solidFill>
            </a:endParaRPr>
          </a:p>
          <a:p>
            <a:pPr marL="0" indent="0" fontAlgn="base">
              <a:buNone/>
            </a:pPr>
            <a:endParaRPr lang="es-AR" sz="3200" dirty="0">
              <a:solidFill>
                <a:schemeClr val="bg1"/>
              </a:solidFill>
            </a:endParaRPr>
          </a:p>
          <a:p>
            <a:pPr marL="0" indent="0" fontAlgn="base">
              <a:buNone/>
            </a:pPr>
            <a:r>
              <a:rPr lang="es-AR" sz="3200" dirty="0" smtClean="0">
                <a:solidFill>
                  <a:schemeClr val="bg1"/>
                </a:solidFill>
              </a:rPr>
              <a:t>Dicha </a:t>
            </a:r>
            <a:r>
              <a:rPr lang="es-AR" sz="3200" dirty="0">
                <a:solidFill>
                  <a:schemeClr val="bg1"/>
                </a:solidFill>
              </a:rPr>
              <a:t>información debería ser fácil de buscar, estar enfocada en las tareas del usuario, con una lista concreta de pasos a desarrollar y no ser demasiado extensa.</a:t>
            </a:r>
            <a:endParaRPr lang="es-AR" b="1" dirty="0" smtClean="0">
              <a:solidFill>
                <a:schemeClr val="bg1"/>
              </a:solidFill>
            </a:endParaRPr>
          </a:p>
        </p:txBody>
      </p:sp>
      <p:sp>
        <p:nvSpPr>
          <p:cNvPr id="2" name="Rectangle 1"/>
          <p:cNvSpPr/>
          <p:nvPr/>
        </p:nvSpPr>
        <p:spPr>
          <a:xfrm>
            <a:off x="251520" y="194409"/>
            <a:ext cx="8263830" cy="1015663"/>
          </a:xfrm>
          <a:prstGeom prst="rect">
            <a:avLst/>
          </a:prstGeom>
        </p:spPr>
        <p:txBody>
          <a:bodyPr wrap="square">
            <a:spAutoFit/>
          </a:bodyPr>
          <a:lstStyle/>
          <a:p>
            <a:pPr fontAlgn="base"/>
            <a:r>
              <a:rPr lang="es-AR" sz="6000" b="1" dirty="0" smtClean="0">
                <a:solidFill>
                  <a:schemeClr val="bg1"/>
                </a:solidFill>
                <a:latin typeface="+mj-lt"/>
              </a:rPr>
              <a:t>10. </a:t>
            </a:r>
            <a:r>
              <a:rPr lang="es-AR" sz="4000" b="1" dirty="0">
                <a:solidFill>
                  <a:schemeClr val="bg1"/>
                </a:solidFill>
                <a:latin typeface="+mj-lt"/>
              </a:rPr>
              <a:t>AYUDA Y DOCUMENTACIÓN</a:t>
            </a:r>
          </a:p>
        </p:txBody>
      </p:sp>
    </p:spTree>
    <p:extLst>
      <p:ext uri="{BB962C8B-B14F-4D97-AF65-F5344CB8AC3E}">
        <p14:creationId xmlns:p14="http://schemas.microsoft.com/office/powerpoint/2010/main" val="26666885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260648"/>
            <a:ext cx="7886700" cy="3960440"/>
          </a:xfrm>
        </p:spPr>
        <p:txBody>
          <a:bodyPr>
            <a:noAutofit/>
          </a:bodyPr>
          <a:lstStyle/>
          <a:p>
            <a:r>
              <a:rPr lang="es-AR" sz="7200" dirty="0" smtClean="0">
                <a:solidFill>
                  <a:schemeClr val="bg1"/>
                </a:solidFill>
              </a:rPr>
              <a:t>FUNDAMENTOS Y PSICOLOGIA COGNITIVA</a:t>
            </a:r>
            <a:endParaRPr lang="es-AR" sz="7200" dirty="0">
              <a:solidFill>
                <a:schemeClr val="bg1"/>
              </a:solidFill>
            </a:endParaRPr>
          </a:p>
        </p:txBody>
      </p:sp>
      <p:sp>
        <p:nvSpPr>
          <p:cNvPr id="4" name="Content Placeholder 2"/>
          <p:cNvSpPr>
            <a:spLocks noGrp="1"/>
          </p:cNvSpPr>
          <p:nvPr>
            <p:ph idx="1"/>
          </p:nvPr>
        </p:nvSpPr>
        <p:spPr>
          <a:xfrm>
            <a:off x="539552" y="4365104"/>
            <a:ext cx="7886700" cy="1872208"/>
          </a:xfrm>
        </p:spPr>
        <p:txBody>
          <a:bodyPr>
            <a:normAutofit/>
          </a:bodyPr>
          <a:lstStyle/>
          <a:p>
            <a:pPr marL="0" indent="0" fontAlgn="base">
              <a:buNone/>
            </a:pPr>
            <a:r>
              <a:rPr lang="es-AR" sz="3200" dirty="0" smtClean="0">
                <a:solidFill>
                  <a:schemeClr val="bg1"/>
                </a:solidFill>
              </a:rPr>
              <a:t>Conociendo las heurísticas </a:t>
            </a:r>
            <a:r>
              <a:rPr lang="es-AR" sz="3200" dirty="0" err="1" smtClean="0">
                <a:solidFill>
                  <a:schemeClr val="bg1"/>
                </a:solidFill>
              </a:rPr>
              <a:t>Nielsen</a:t>
            </a:r>
            <a:r>
              <a:rPr lang="es-AR" sz="3200" dirty="0" smtClean="0">
                <a:solidFill>
                  <a:schemeClr val="bg1"/>
                </a:solidFill>
              </a:rPr>
              <a:t> y </a:t>
            </a:r>
            <a:r>
              <a:rPr lang="es-AR" sz="3200" dirty="0" err="1" smtClean="0">
                <a:solidFill>
                  <a:schemeClr val="bg1"/>
                </a:solidFill>
              </a:rPr>
              <a:t>Mollich</a:t>
            </a:r>
            <a:r>
              <a:rPr lang="es-AR" sz="3200" dirty="0" smtClean="0">
                <a:solidFill>
                  <a:schemeClr val="bg1"/>
                </a:solidFill>
              </a:rPr>
              <a:t>, veamos ahora los fundamentos y las bases sobre la cuales se construyeron estos diez principios heurísticos.</a:t>
            </a:r>
            <a:endParaRPr lang="es-AR" b="1" dirty="0" smtClean="0">
              <a:solidFill>
                <a:schemeClr val="bg1"/>
              </a:solidFill>
            </a:endParaRPr>
          </a:p>
        </p:txBody>
      </p:sp>
    </p:spTree>
    <p:extLst>
      <p:ext uri="{BB962C8B-B14F-4D97-AF65-F5344CB8AC3E}">
        <p14:creationId xmlns:p14="http://schemas.microsoft.com/office/powerpoint/2010/main" val="30903817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Rectangle 3"/>
          <p:cNvSpPr/>
          <p:nvPr/>
        </p:nvSpPr>
        <p:spPr>
          <a:xfrm rot="20247607">
            <a:off x="-142383" y="973178"/>
            <a:ext cx="9466501" cy="4339650"/>
          </a:xfrm>
          <a:prstGeom prst="rect">
            <a:avLst/>
          </a:prstGeom>
          <a:noFill/>
        </p:spPr>
        <p:txBody>
          <a:bodyPr wrap="square" lIns="91440" tIns="45720" rIns="91440" bIns="45720">
            <a:spAutoFit/>
          </a:bodyPr>
          <a:lstStyle/>
          <a:p>
            <a:pPr algn="ctr"/>
            <a:r>
              <a:rPr lang="en-US" sz="13800" b="1" spc="50" dirty="0" smtClean="0">
                <a:ln w="0"/>
                <a:solidFill>
                  <a:schemeClr val="bg2"/>
                </a:solidFill>
                <a:effectLst>
                  <a:innerShdw blurRad="63500" dist="50800" dir="13500000">
                    <a:srgbClr val="000000">
                      <a:alpha val="50000"/>
                    </a:srgbClr>
                  </a:innerShdw>
                </a:effectLst>
              </a:rPr>
              <a:t>LLAMAR LA </a:t>
            </a:r>
          </a:p>
          <a:p>
            <a:pPr algn="ctr"/>
            <a:r>
              <a:rPr lang="en-US" sz="13800" b="1" spc="50" dirty="0" smtClean="0">
                <a:ln w="0"/>
                <a:solidFill>
                  <a:schemeClr val="bg2"/>
                </a:solidFill>
                <a:effectLst>
                  <a:innerShdw blurRad="63500" dist="50800" dir="13500000">
                    <a:srgbClr val="000000">
                      <a:alpha val="50000"/>
                    </a:srgbClr>
                  </a:innerShdw>
                </a:effectLst>
              </a:rPr>
              <a:t>ATENCIÓN?</a:t>
            </a:r>
            <a:endParaRPr lang="en-US" sz="13800"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3495428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000" dirty="0" smtClean="0">
                <a:solidFill>
                  <a:schemeClr val="bg1"/>
                </a:solidFill>
              </a:rPr>
              <a:t>EXPERIMENTO</a:t>
            </a:r>
            <a:endParaRPr lang="es-AR" dirty="0">
              <a:solidFill>
                <a:schemeClr val="bg1"/>
              </a:solidFill>
            </a:endParaRPr>
          </a:p>
        </p:txBody>
      </p:sp>
      <p:sp>
        <p:nvSpPr>
          <p:cNvPr id="3" name="Content Placeholder 2"/>
          <p:cNvSpPr>
            <a:spLocks noGrp="1"/>
          </p:cNvSpPr>
          <p:nvPr>
            <p:ph idx="1"/>
          </p:nvPr>
        </p:nvSpPr>
        <p:spPr>
          <a:xfrm>
            <a:off x="628650" y="2204864"/>
            <a:ext cx="7886700" cy="4351338"/>
          </a:xfrm>
        </p:spPr>
        <p:txBody>
          <a:bodyPr>
            <a:normAutofit fontScale="85000" lnSpcReduction="10000"/>
          </a:bodyPr>
          <a:lstStyle/>
          <a:p>
            <a:pPr marL="0" indent="0" algn="ctr">
              <a:buNone/>
            </a:pPr>
            <a:r>
              <a:rPr lang="en-US" sz="5400" dirty="0" smtClean="0">
                <a:solidFill>
                  <a:schemeClr val="bg1"/>
                </a:solidFill>
              </a:rPr>
              <a:t>CONTAR CUANTAS VECES LOS </a:t>
            </a:r>
          </a:p>
          <a:p>
            <a:pPr marL="0" indent="0" algn="ctr">
              <a:buNone/>
            </a:pPr>
            <a:r>
              <a:rPr lang="en-US" sz="6500" b="1" dirty="0" smtClean="0">
                <a:solidFill>
                  <a:schemeClr val="bg1"/>
                </a:solidFill>
              </a:rPr>
              <a:t>JUGADORES DE BLANCO </a:t>
            </a:r>
          </a:p>
          <a:p>
            <a:pPr marL="0" indent="0" algn="ctr">
              <a:buNone/>
            </a:pPr>
            <a:r>
              <a:rPr lang="en-US" sz="5400" dirty="0" smtClean="0">
                <a:solidFill>
                  <a:schemeClr val="bg1"/>
                </a:solidFill>
              </a:rPr>
              <a:t>SE PASAN LA PELOTA</a:t>
            </a:r>
          </a:p>
          <a:p>
            <a:pPr marL="0" indent="0" algn="ctr">
              <a:buNone/>
            </a:pPr>
            <a:endParaRPr lang="en-US" sz="5400" dirty="0">
              <a:solidFill>
                <a:schemeClr val="bg1"/>
              </a:solidFill>
            </a:endParaRPr>
          </a:p>
          <a:p>
            <a:pPr marL="0" indent="0" algn="ctr">
              <a:buNone/>
            </a:pPr>
            <a:endParaRPr lang="en-US" sz="5400" dirty="0" smtClean="0">
              <a:solidFill>
                <a:schemeClr val="bg1"/>
              </a:solidFill>
            </a:endParaRPr>
          </a:p>
          <a:p>
            <a:pPr marL="0" indent="0" algn="ctr">
              <a:buNone/>
            </a:pPr>
            <a:r>
              <a:rPr lang="en-US" sz="2800" dirty="0" smtClean="0">
                <a:solidFill>
                  <a:schemeClr val="bg1"/>
                </a:solidFill>
              </a:rPr>
              <a:t>LOS QUE CONOCEN EL JUEGO, SHH!!</a:t>
            </a:r>
            <a:endParaRPr lang="es-AR" sz="2800" dirty="0">
              <a:solidFill>
                <a:schemeClr val="bg1"/>
              </a:solidFill>
            </a:endParaRPr>
          </a:p>
        </p:txBody>
      </p:sp>
    </p:spTree>
    <p:extLst>
      <p:ext uri="{BB962C8B-B14F-4D97-AF65-F5344CB8AC3E}">
        <p14:creationId xmlns:p14="http://schemas.microsoft.com/office/powerpoint/2010/main" val="23310653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The Monkey Business Illusion">
            <a:hlinkClick r:id="" action="ppaction://media"/>
          </p:cNvPr>
          <p:cNvPicPr>
            <a:picLocks noChangeAspect="1"/>
          </p:cNvPicPr>
          <p:nvPr>
            <a:videoFile r:link="rId1"/>
            <p:extLst>
              <p:ext uri="{DAA4B4D4-6D71-4841-9C94-3DE7FCFB9230}">
                <p14:media xmlns:p14="http://schemas.microsoft.com/office/powerpoint/2010/main" r:embed="rId2">
                  <p14:trim st="10000" end="60554"/>
                </p14:media>
              </p:ext>
            </p:extLst>
          </p:nvPr>
        </p:nvPicPr>
        <p:blipFill>
          <a:blip r:embed="rId4"/>
          <a:stretch>
            <a:fillRect/>
          </a:stretch>
        </p:blipFill>
        <p:spPr>
          <a:xfrm>
            <a:off x="-36512" y="692696"/>
            <a:ext cx="9217024" cy="5184576"/>
          </a:xfrm>
          <a:prstGeom prst="rect">
            <a:avLst/>
          </a:prstGeom>
        </p:spPr>
      </p:pic>
    </p:spTree>
    <p:extLst>
      <p:ext uri="{BB962C8B-B14F-4D97-AF65-F5344CB8AC3E}">
        <p14:creationId xmlns:p14="http://schemas.microsoft.com/office/powerpoint/2010/main" val="36341772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7576">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dirty="0" smtClean="0">
                <a:solidFill>
                  <a:schemeClr val="bg1"/>
                </a:solidFill>
              </a:rPr>
              <a:t>RESULTADOS</a:t>
            </a:r>
            <a:endParaRPr lang="es-AR" dirty="0">
              <a:solidFill>
                <a:schemeClr val="bg1"/>
              </a:solidFill>
            </a:endParaRPr>
          </a:p>
        </p:txBody>
      </p:sp>
      <p:sp>
        <p:nvSpPr>
          <p:cNvPr id="3" name="Content Placeholder 2"/>
          <p:cNvSpPr>
            <a:spLocks noGrp="1"/>
          </p:cNvSpPr>
          <p:nvPr>
            <p:ph idx="1"/>
          </p:nvPr>
        </p:nvSpPr>
        <p:spPr/>
        <p:txBody>
          <a:bodyPr anchor="ctr">
            <a:normAutofit/>
          </a:bodyPr>
          <a:lstStyle/>
          <a:p>
            <a:r>
              <a:rPr lang="en-US" sz="3600" dirty="0" smtClean="0">
                <a:solidFill>
                  <a:schemeClr val="bg1"/>
                </a:solidFill>
              </a:rPr>
              <a:t> La </a:t>
            </a:r>
            <a:r>
              <a:rPr lang="en-US" sz="3600" dirty="0" err="1" smtClean="0">
                <a:solidFill>
                  <a:schemeClr val="bg1"/>
                </a:solidFill>
              </a:rPr>
              <a:t>respuesta</a:t>
            </a:r>
            <a:r>
              <a:rPr lang="en-US" sz="3600" dirty="0" smtClean="0">
                <a:solidFill>
                  <a:schemeClr val="bg1"/>
                </a:solidFill>
              </a:rPr>
              <a:t> </a:t>
            </a:r>
            <a:r>
              <a:rPr lang="en-US" sz="3600" dirty="0" err="1" smtClean="0">
                <a:solidFill>
                  <a:schemeClr val="bg1"/>
                </a:solidFill>
              </a:rPr>
              <a:t>correcta</a:t>
            </a:r>
            <a:r>
              <a:rPr lang="en-US" sz="3600" dirty="0" smtClean="0">
                <a:solidFill>
                  <a:schemeClr val="bg1"/>
                </a:solidFill>
              </a:rPr>
              <a:t> </a:t>
            </a:r>
            <a:r>
              <a:rPr lang="en-US" sz="3600" dirty="0" err="1" smtClean="0">
                <a:solidFill>
                  <a:schemeClr val="bg1"/>
                </a:solidFill>
              </a:rPr>
              <a:t>es</a:t>
            </a:r>
            <a:r>
              <a:rPr lang="en-US" sz="3600" dirty="0" smtClean="0">
                <a:solidFill>
                  <a:schemeClr val="bg1"/>
                </a:solidFill>
              </a:rPr>
              <a:t> 16 </a:t>
            </a:r>
            <a:r>
              <a:rPr lang="en-US" sz="3600" dirty="0" err="1" smtClean="0">
                <a:solidFill>
                  <a:schemeClr val="bg1"/>
                </a:solidFill>
              </a:rPr>
              <a:t>pases</a:t>
            </a:r>
            <a:endParaRPr lang="en-US" sz="3600" dirty="0" smtClean="0">
              <a:solidFill>
                <a:schemeClr val="bg1"/>
              </a:solidFill>
            </a:endParaRPr>
          </a:p>
          <a:p>
            <a:r>
              <a:rPr lang="en-US" sz="3600" dirty="0" smtClean="0">
                <a:solidFill>
                  <a:schemeClr val="bg1"/>
                </a:solidFill>
              </a:rPr>
              <a:t> </a:t>
            </a:r>
            <a:r>
              <a:rPr lang="en-US" sz="3600" dirty="0" err="1" smtClean="0">
                <a:solidFill>
                  <a:schemeClr val="bg1"/>
                </a:solidFill>
              </a:rPr>
              <a:t>Vieron</a:t>
            </a:r>
            <a:r>
              <a:rPr lang="en-US" sz="3600" dirty="0" smtClean="0">
                <a:solidFill>
                  <a:schemeClr val="bg1"/>
                </a:solidFill>
              </a:rPr>
              <a:t> al gorilla ? (50% no lo </a:t>
            </a:r>
            <a:r>
              <a:rPr lang="en-US" sz="3600" dirty="0" err="1" smtClean="0">
                <a:solidFill>
                  <a:schemeClr val="bg1"/>
                </a:solidFill>
              </a:rPr>
              <a:t>ve</a:t>
            </a:r>
            <a:r>
              <a:rPr lang="en-US" sz="3600" dirty="0" smtClean="0">
                <a:solidFill>
                  <a:schemeClr val="bg1"/>
                </a:solidFill>
              </a:rPr>
              <a:t>)</a:t>
            </a:r>
          </a:p>
          <a:p>
            <a:r>
              <a:rPr lang="en-US" sz="3600" dirty="0" smtClean="0">
                <a:solidFill>
                  <a:schemeClr val="bg1"/>
                </a:solidFill>
              </a:rPr>
              <a:t> </a:t>
            </a:r>
            <a:r>
              <a:rPr lang="en-US" sz="3600" dirty="0" err="1" smtClean="0">
                <a:solidFill>
                  <a:schemeClr val="bg1"/>
                </a:solidFill>
              </a:rPr>
              <a:t>Vieron</a:t>
            </a:r>
            <a:r>
              <a:rPr lang="en-US" sz="3600" dirty="0" smtClean="0">
                <a:solidFill>
                  <a:schemeClr val="bg1"/>
                </a:solidFill>
              </a:rPr>
              <a:t> que el </a:t>
            </a:r>
            <a:r>
              <a:rPr lang="en-US" sz="3600" dirty="0" err="1" smtClean="0">
                <a:solidFill>
                  <a:schemeClr val="bg1"/>
                </a:solidFill>
              </a:rPr>
              <a:t>telon</a:t>
            </a:r>
            <a:r>
              <a:rPr lang="en-US" sz="3600" dirty="0" smtClean="0">
                <a:solidFill>
                  <a:schemeClr val="bg1"/>
                </a:solidFill>
              </a:rPr>
              <a:t> </a:t>
            </a:r>
            <a:r>
              <a:rPr lang="en-US" sz="3600" dirty="0" err="1" smtClean="0">
                <a:solidFill>
                  <a:schemeClr val="bg1"/>
                </a:solidFill>
              </a:rPr>
              <a:t>cambio</a:t>
            </a:r>
            <a:r>
              <a:rPr lang="en-US" sz="3600" dirty="0" smtClean="0">
                <a:solidFill>
                  <a:schemeClr val="bg1"/>
                </a:solidFill>
              </a:rPr>
              <a:t> de color ?</a:t>
            </a:r>
          </a:p>
          <a:p>
            <a:r>
              <a:rPr lang="en-US" sz="3600" dirty="0" smtClean="0">
                <a:solidFill>
                  <a:schemeClr val="bg1"/>
                </a:solidFill>
              </a:rPr>
              <a:t> </a:t>
            </a:r>
            <a:r>
              <a:rPr lang="en-US" sz="3600" dirty="0" err="1" smtClean="0">
                <a:solidFill>
                  <a:schemeClr val="bg1"/>
                </a:solidFill>
              </a:rPr>
              <a:t>Vieron</a:t>
            </a:r>
            <a:r>
              <a:rPr lang="en-US" sz="3600" dirty="0" smtClean="0">
                <a:solidFill>
                  <a:schemeClr val="bg1"/>
                </a:solidFill>
              </a:rPr>
              <a:t> que se </a:t>
            </a:r>
            <a:r>
              <a:rPr lang="en-US" sz="3600" dirty="0" err="1" smtClean="0">
                <a:solidFill>
                  <a:schemeClr val="bg1"/>
                </a:solidFill>
              </a:rPr>
              <a:t>fue</a:t>
            </a:r>
            <a:r>
              <a:rPr lang="en-US" sz="3600" dirty="0" smtClean="0">
                <a:solidFill>
                  <a:schemeClr val="bg1"/>
                </a:solidFill>
              </a:rPr>
              <a:t> un </a:t>
            </a:r>
            <a:r>
              <a:rPr lang="en-US" sz="3600" dirty="0" err="1" smtClean="0">
                <a:solidFill>
                  <a:schemeClr val="bg1"/>
                </a:solidFill>
              </a:rPr>
              <a:t>jugador</a:t>
            </a:r>
            <a:r>
              <a:rPr lang="en-US" sz="3600" dirty="0" smtClean="0">
                <a:solidFill>
                  <a:schemeClr val="bg1"/>
                </a:solidFill>
              </a:rPr>
              <a:t> del </a:t>
            </a:r>
            <a:r>
              <a:rPr lang="en-US" sz="3600" dirty="0" err="1" smtClean="0">
                <a:solidFill>
                  <a:schemeClr val="bg1"/>
                </a:solidFill>
              </a:rPr>
              <a:t>equipo</a:t>
            </a:r>
            <a:r>
              <a:rPr lang="en-US" sz="3600" dirty="0" smtClean="0">
                <a:solidFill>
                  <a:schemeClr val="bg1"/>
                </a:solidFill>
              </a:rPr>
              <a:t> negro ?</a:t>
            </a:r>
            <a:endParaRPr lang="es-AR" sz="3600" dirty="0">
              <a:solidFill>
                <a:schemeClr val="bg1"/>
              </a:solidFill>
            </a:endParaRPr>
          </a:p>
        </p:txBody>
      </p:sp>
    </p:spTree>
    <p:extLst>
      <p:ext uri="{BB962C8B-B14F-4D97-AF65-F5344CB8AC3E}">
        <p14:creationId xmlns:p14="http://schemas.microsoft.com/office/powerpoint/2010/main" val="11844730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7170" name="Title 1"/>
          <p:cNvSpPr>
            <a:spLocks noGrp="1"/>
          </p:cNvSpPr>
          <p:nvPr>
            <p:ph type="title"/>
          </p:nvPr>
        </p:nvSpPr>
        <p:spPr>
          <a:xfrm>
            <a:off x="14858" y="332656"/>
            <a:ext cx="9129142" cy="1143000"/>
          </a:xfrm>
        </p:spPr>
        <p:txBody>
          <a:bodyPr>
            <a:noAutofit/>
          </a:bodyPr>
          <a:lstStyle/>
          <a:p>
            <a:pPr algn="ctr" eaLnBrk="1" hangingPunct="1"/>
            <a:r>
              <a:rPr lang="es-ES" altLang="en-US" sz="8800" dirty="0" smtClean="0">
                <a:solidFill>
                  <a:schemeClr val="bg1"/>
                </a:solidFill>
              </a:rPr>
              <a:t>¿IA?</a:t>
            </a:r>
          </a:p>
        </p:txBody>
      </p:sp>
      <p:sp>
        <p:nvSpPr>
          <p:cNvPr id="4" name="TextBox 3"/>
          <p:cNvSpPr txBox="1"/>
          <p:nvPr/>
        </p:nvSpPr>
        <p:spPr>
          <a:xfrm>
            <a:off x="14858" y="1907304"/>
            <a:ext cx="9129142" cy="707886"/>
          </a:xfrm>
          <a:prstGeom prst="rect">
            <a:avLst/>
          </a:prstGeom>
          <a:noFill/>
        </p:spPr>
        <p:txBody>
          <a:bodyPr wrap="square" rtlCol="0">
            <a:spAutoFit/>
          </a:bodyPr>
          <a:lstStyle/>
          <a:p>
            <a:pPr algn="ctr"/>
            <a:r>
              <a:rPr lang="es-AR" sz="4000" dirty="0" smtClean="0">
                <a:solidFill>
                  <a:schemeClr val="bg1">
                    <a:lumMod val="95000"/>
                  </a:schemeClr>
                </a:solidFill>
              </a:rPr>
              <a:t>IA o Arquitectura de la Información</a:t>
            </a:r>
          </a:p>
        </p:txBody>
      </p:sp>
      <p:sp>
        <p:nvSpPr>
          <p:cNvPr id="5" name="TextBox 4"/>
          <p:cNvSpPr txBox="1"/>
          <p:nvPr/>
        </p:nvSpPr>
        <p:spPr>
          <a:xfrm>
            <a:off x="222945" y="2590156"/>
            <a:ext cx="8712968" cy="1200329"/>
          </a:xfrm>
          <a:prstGeom prst="rect">
            <a:avLst/>
          </a:prstGeom>
          <a:noFill/>
        </p:spPr>
        <p:txBody>
          <a:bodyPr wrap="square" rtlCol="0">
            <a:spAutoFit/>
          </a:bodyPr>
          <a:lstStyle/>
          <a:p>
            <a:r>
              <a:rPr lang="es-AR" sz="2400" dirty="0">
                <a:solidFill>
                  <a:schemeClr val="bg1"/>
                </a:solidFill>
              </a:rPr>
              <a:t>El estudio de la organización de la información con el objetivo de permitir al usuario encontrar su vía de navegación hacia el conocimiento y la comprensión de la </a:t>
            </a:r>
            <a:r>
              <a:rPr lang="es-AR" sz="2400" dirty="0" smtClean="0">
                <a:solidFill>
                  <a:schemeClr val="bg1"/>
                </a:solidFill>
              </a:rPr>
              <a:t>información.</a:t>
            </a:r>
            <a:endParaRPr lang="es-AR" sz="2400" dirty="0">
              <a:solidFill>
                <a:schemeClr val="bg1"/>
              </a:solidFill>
            </a:endParaRPr>
          </a:p>
        </p:txBody>
      </p:sp>
    </p:spTree>
    <p:extLst>
      <p:ext uri="{BB962C8B-B14F-4D97-AF65-F5344CB8AC3E}">
        <p14:creationId xmlns:p14="http://schemas.microsoft.com/office/powerpoint/2010/main" val="29326601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7340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886700" cy="1800200"/>
          </a:xfrm>
        </p:spPr>
        <p:txBody>
          <a:bodyPr>
            <a:noAutofit/>
          </a:bodyPr>
          <a:lstStyle/>
          <a:p>
            <a:pPr algn="r"/>
            <a:r>
              <a:rPr lang="es-AR" sz="4400" dirty="0" smtClean="0">
                <a:solidFill>
                  <a:schemeClr val="bg1"/>
                </a:solidFill>
              </a:rPr>
              <a:t>​ATENCIÓN: EL MODELO DE BROADBENT</a:t>
            </a:r>
            <a:endParaRPr lang="es-AR" sz="3600" dirty="0">
              <a:solidFill>
                <a:schemeClr val="bg1"/>
              </a:solidFill>
            </a:endParaRPr>
          </a:p>
        </p:txBody>
      </p:sp>
      <p:pic>
        <p:nvPicPr>
          <p:cNvPr id="3" name="Picture 2"/>
          <p:cNvPicPr>
            <a:picLocks noChangeAspect="1"/>
          </p:cNvPicPr>
          <p:nvPr/>
        </p:nvPicPr>
        <p:blipFill>
          <a:blip r:embed="rId3"/>
          <a:stretch>
            <a:fillRect/>
          </a:stretch>
        </p:blipFill>
        <p:spPr>
          <a:xfrm>
            <a:off x="851002" y="2083847"/>
            <a:ext cx="7561905" cy="4114286"/>
          </a:xfrm>
          <a:prstGeom prst="rect">
            <a:avLst/>
          </a:prstGeom>
        </p:spPr>
      </p:pic>
    </p:spTree>
    <p:extLst>
      <p:ext uri="{BB962C8B-B14F-4D97-AF65-F5344CB8AC3E}">
        <p14:creationId xmlns:p14="http://schemas.microsoft.com/office/powerpoint/2010/main" val="41664593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7340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886700" cy="1800200"/>
          </a:xfrm>
        </p:spPr>
        <p:txBody>
          <a:bodyPr>
            <a:noAutofit/>
          </a:bodyPr>
          <a:lstStyle/>
          <a:p>
            <a:pPr algn="r"/>
            <a:r>
              <a:rPr lang="es-AR" sz="4400" dirty="0" smtClean="0">
                <a:solidFill>
                  <a:schemeClr val="bg1"/>
                </a:solidFill>
              </a:rPr>
              <a:t>​ATENCIÓN: EL MODELO DE BROADBENT</a:t>
            </a:r>
            <a:endParaRPr lang="es-AR" sz="3600" dirty="0">
              <a:solidFill>
                <a:schemeClr val="bg1"/>
              </a:solidFill>
            </a:endParaRPr>
          </a:p>
        </p:txBody>
      </p:sp>
      <p:sp>
        <p:nvSpPr>
          <p:cNvPr id="4" name="TextBox 3"/>
          <p:cNvSpPr txBox="1"/>
          <p:nvPr/>
        </p:nvSpPr>
        <p:spPr>
          <a:xfrm>
            <a:off x="539552" y="2348880"/>
            <a:ext cx="8174732" cy="3046988"/>
          </a:xfrm>
          <a:prstGeom prst="rect">
            <a:avLst/>
          </a:prstGeom>
          <a:noFill/>
        </p:spPr>
        <p:txBody>
          <a:bodyPr wrap="square" rtlCol="0">
            <a:spAutoFit/>
          </a:bodyPr>
          <a:lstStyle/>
          <a:p>
            <a:r>
              <a:rPr lang="en-US" sz="3200" dirty="0" smtClean="0">
                <a:solidFill>
                  <a:schemeClr val="bg1"/>
                </a:solidFill>
              </a:rPr>
              <a:t>PERCIBIR NO ES LO MISMO QUE SENTIR</a:t>
            </a:r>
          </a:p>
          <a:p>
            <a:endParaRPr lang="en-US" sz="3200" dirty="0">
              <a:solidFill>
                <a:schemeClr val="bg1"/>
              </a:solidFill>
            </a:endParaRPr>
          </a:p>
          <a:p>
            <a:r>
              <a:rPr lang="en-US" sz="3200" dirty="0" smtClean="0">
                <a:solidFill>
                  <a:schemeClr val="bg1"/>
                </a:solidFill>
              </a:rPr>
              <a:t>LA PERCEPCION DE LAS COSAS VIENE LUEGO… ANTES DE ESO, HAY UN FILTRO, DE TODO LO QUE SENTIMOS, SE BORRA Y DESCARTA MUCHO… MUCHO!</a:t>
            </a:r>
            <a:endParaRPr lang="es-AR" sz="3200" dirty="0">
              <a:solidFill>
                <a:schemeClr val="bg1"/>
              </a:solidFill>
            </a:endParaRPr>
          </a:p>
        </p:txBody>
      </p:sp>
    </p:spTree>
    <p:extLst>
      <p:ext uri="{BB962C8B-B14F-4D97-AF65-F5344CB8AC3E}">
        <p14:creationId xmlns:p14="http://schemas.microsoft.com/office/powerpoint/2010/main" val="38112371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886700" cy="1800200"/>
          </a:xfrm>
        </p:spPr>
        <p:txBody>
          <a:bodyPr>
            <a:noAutofit/>
          </a:bodyPr>
          <a:lstStyle/>
          <a:p>
            <a:pPr algn="r"/>
            <a:r>
              <a:rPr lang="es-AR" sz="4400" dirty="0" smtClean="0">
                <a:solidFill>
                  <a:schemeClr val="bg1"/>
                </a:solidFill>
              </a:rPr>
              <a:t>​ATENCIÓN: EL MODELO DE BROADBENT</a:t>
            </a:r>
            <a:endParaRPr lang="es-AR" sz="3600" dirty="0">
              <a:solidFill>
                <a:schemeClr val="bg1"/>
              </a:solidFill>
            </a:endParaRPr>
          </a:p>
        </p:txBody>
      </p:sp>
      <p:pic>
        <p:nvPicPr>
          <p:cNvPr id="3" name="Picture 2"/>
          <p:cNvPicPr>
            <a:picLocks noChangeAspect="1"/>
          </p:cNvPicPr>
          <p:nvPr/>
        </p:nvPicPr>
        <p:blipFill>
          <a:blip r:embed="rId4"/>
          <a:stretch>
            <a:fillRect/>
          </a:stretch>
        </p:blipFill>
        <p:spPr>
          <a:xfrm>
            <a:off x="851002" y="2083847"/>
            <a:ext cx="7561905" cy="4114286"/>
          </a:xfrm>
          <a:prstGeom prst="rect">
            <a:avLst/>
          </a:prstGeom>
        </p:spPr>
      </p:pic>
      <p:sp>
        <p:nvSpPr>
          <p:cNvPr id="4" name="Oval 3"/>
          <p:cNvSpPr/>
          <p:nvPr/>
        </p:nvSpPr>
        <p:spPr>
          <a:xfrm>
            <a:off x="1115616" y="2844846"/>
            <a:ext cx="3168352" cy="259228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0259814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407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972616" y="980728"/>
            <a:ext cx="11233248" cy="5221897"/>
          </a:xfrm>
          <a:prstGeom prst="rect">
            <a:avLst/>
          </a:prstGeom>
        </p:spPr>
      </p:pic>
    </p:spTree>
    <p:extLst>
      <p:ext uri="{BB962C8B-B14F-4D97-AF65-F5344CB8AC3E}">
        <p14:creationId xmlns:p14="http://schemas.microsoft.com/office/powerpoint/2010/main" val="9129313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4071"/>
        </a:solidFill>
        <a:effectLst/>
      </p:bgPr>
    </p:bg>
    <p:spTree>
      <p:nvGrpSpPr>
        <p:cNvPr id="1" name=""/>
        <p:cNvGrpSpPr/>
        <p:nvPr/>
      </p:nvGrpSpPr>
      <p:grpSpPr>
        <a:xfrm>
          <a:off x="0" y="0"/>
          <a:ext cx="0" cy="0"/>
          <a:chOff x="0" y="0"/>
          <a:chExt cx="0" cy="0"/>
        </a:xfrm>
      </p:grpSpPr>
      <p:pic>
        <p:nvPicPr>
          <p:cNvPr id="11266" name="Picture 2" descr="C:\Users\Fabri\AppData\Local\Temp\SNAGHTML35626f5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24744"/>
            <a:ext cx="9294134"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9290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407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0" y="1124744"/>
            <a:ext cx="9291870" cy="4319427"/>
          </a:xfrm>
          <a:prstGeom prst="rect">
            <a:avLst/>
          </a:prstGeom>
        </p:spPr>
      </p:pic>
    </p:spTree>
    <p:extLst>
      <p:ext uri="{BB962C8B-B14F-4D97-AF65-F5344CB8AC3E}">
        <p14:creationId xmlns:p14="http://schemas.microsoft.com/office/powerpoint/2010/main" val="13637001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21833"/>
        </a:solidFill>
        <a:effectLst/>
      </p:bgPr>
    </p:bg>
    <p:spTree>
      <p:nvGrpSpPr>
        <p:cNvPr id="1" name=""/>
        <p:cNvGrpSpPr/>
        <p:nvPr/>
      </p:nvGrpSpPr>
      <p:grpSpPr>
        <a:xfrm>
          <a:off x="0" y="0"/>
          <a:ext cx="0" cy="0"/>
          <a:chOff x="0" y="0"/>
          <a:chExt cx="0" cy="0"/>
        </a:xfrm>
      </p:grpSpPr>
      <p:pic>
        <p:nvPicPr>
          <p:cNvPr id="10242" name="Picture 2" descr="C:\Users\Fabri\AppData\Local\Temp\SNAGHTML356166b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 y="908720"/>
            <a:ext cx="11307862"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6934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7340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886700" cy="1800200"/>
          </a:xfrm>
        </p:spPr>
        <p:txBody>
          <a:bodyPr>
            <a:noAutofit/>
          </a:bodyPr>
          <a:lstStyle/>
          <a:p>
            <a:pPr algn="r"/>
            <a:r>
              <a:rPr lang="es-AR" sz="4400" dirty="0" smtClean="0">
                <a:solidFill>
                  <a:schemeClr val="bg1"/>
                </a:solidFill>
              </a:rPr>
              <a:t>​ATENCIÓN: EL MODELO DE BROADBENT</a:t>
            </a:r>
            <a:endParaRPr lang="es-AR" sz="3600" dirty="0">
              <a:solidFill>
                <a:schemeClr val="bg1"/>
              </a:solidFill>
            </a:endParaRPr>
          </a:p>
        </p:txBody>
      </p:sp>
      <p:pic>
        <p:nvPicPr>
          <p:cNvPr id="3" name="Picture 2"/>
          <p:cNvPicPr>
            <a:picLocks noChangeAspect="1"/>
          </p:cNvPicPr>
          <p:nvPr/>
        </p:nvPicPr>
        <p:blipFill>
          <a:blip r:embed="rId3"/>
          <a:stretch>
            <a:fillRect/>
          </a:stretch>
        </p:blipFill>
        <p:spPr>
          <a:xfrm>
            <a:off x="827584" y="2060848"/>
            <a:ext cx="7561905" cy="4114286"/>
          </a:xfrm>
          <a:prstGeom prst="rect">
            <a:avLst/>
          </a:prstGeom>
        </p:spPr>
      </p:pic>
      <p:sp>
        <p:nvSpPr>
          <p:cNvPr id="4" name="Oval 3"/>
          <p:cNvSpPr/>
          <p:nvPr/>
        </p:nvSpPr>
        <p:spPr>
          <a:xfrm>
            <a:off x="3899820" y="3645024"/>
            <a:ext cx="1608284" cy="811114"/>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TextBox 4"/>
          <p:cNvSpPr txBox="1"/>
          <p:nvPr/>
        </p:nvSpPr>
        <p:spPr>
          <a:xfrm>
            <a:off x="4117712" y="4456138"/>
            <a:ext cx="1172500" cy="646331"/>
          </a:xfrm>
          <a:prstGeom prst="rect">
            <a:avLst/>
          </a:prstGeom>
          <a:noFill/>
        </p:spPr>
        <p:txBody>
          <a:bodyPr wrap="none" rtlCol="0">
            <a:spAutoFit/>
          </a:bodyPr>
          <a:lstStyle/>
          <a:p>
            <a:pPr algn="ctr"/>
            <a:r>
              <a:rPr lang="en-US" b="1" dirty="0" smtClean="0">
                <a:solidFill>
                  <a:srgbClr val="C00000"/>
                </a:solidFill>
              </a:rPr>
              <a:t>PRESTAR</a:t>
            </a:r>
          </a:p>
          <a:p>
            <a:pPr algn="ctr"/>
            <a:r>
              <a:rPr lang="en-US" b="1" dirty="0" smtClean="0">
                <a:solidFill>
                  <a:srgbClr val="C00000"/>
                </a:solidFill>
              </a:rPr>
              <a:t>ATENCION</a:t>
            </a:r>
          </a:p>
        </p:txBody>
      </p:sp>
      <p:sp>
        <p:nvSpPr>
          <p:cNvPr id="6" name="TextBox 5"/>
          <p:cNvSpPr txBox="1"/>
          <p:nvPr/>
        </p:nvSpPr>
        <p:spPr>
          <a:xfrm>
            <a:off x="4139952" y="3011240"/>
            <a:ext cx="1172500" cy="646331"/>
          </a:xfrm>
          <a:prstGeom prst="rect">
            <a:avLst/>
          </a:prstGeom>
          <a:noFill/>
        </p:spPr>
        <p:txBody>
          <a:bodyPr wrap="none" rtlCol="0">
            <a:spAutoFit/>
          </a:bodyPr>
          <a:lstStyle/>
          <a:p>
            <a:pPr algn="ctr"/>
            <a:r>
              <a:rPr lang="en-US" b="1" dirty="0" smtClean="0">
                <a:solidFill>
                  <a:srgbClr val="C00000"/>
                </a:solidFill>
              </a:rPr>
              <a:t>ATENCION</a:t>
            </a:r>
          </a:p>
          <a:p>
            <a:pPr algn="ctr"/>
            <a:r>
              <a:rPr lang="en-US" b="1" dirty="0" smtClean="0">
                <a:solidFill>
                  <a:srgbClr val="C00000"/>
                </a:solidFill>
              </a:rPr>
              <a:t>LIMITADA</a:t>
            </a:r>
          </a:p>
        </p:txBody>
      </p:sp>
    </p:spTree>
    <p:extLst>
      <p:ext uri="{BB962C8B-B14F-4D97-AF65-F5344CB8AC3E}">
        <p14:creationId xmlns:p14="http://schemas.microsoft.com/office/powerpoint/2010/main" val="35770569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7340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886700" cy="1800200"/>
          </a:xfrm>
        </p:spPr>
        <p:txBody>
          <a:bodyPr>
            <a:noAutofit/>
          </a:bodyPr>
          <a:lstStyle/>
          <a:p>
            <a:pPr algn="r"/>
            <a:r>
              <a:rPr lang="es-AR" sz="4400" dirty="0" smtClean="0">
                <a:solidFill>
                  <a:schemeClr val="bg1"/>
                </a:solidFill>
              </a:rPr>
              <a:t>​ATENCIÓN: EL MODELO DE BROADBENT</a:t>
            </a:r>
            <a:endParaRPr lang="es-AR" sz="3600" dirty="0">
              <a:solidFill>
                <a:schemeClr val="bg1"/>
              </a:solidFill>
            </a:endParaRPr>
          </a:p>
        </p:txBody>
      </p:sp>
      <p:pic>
        <p:nvPicPr>
          <p:cNvPr id="3" name="Picture 2"/>
          <p:cNvPicPr>
            <a:picLocks noChangeAspect="1"/>
          </p:cNvPicPr>
          <p:nvPr/>
        </p:nvPicPr>
        <p:blipFill>
          <a:blip r:embed="rId3"/>
          <a:stretch>
            <a:fillRect/>
          </a:stretch>
        </p:blipFill>
        <p:spPr>
          <a:xfrm>
            <a:off x="851002" y="2083847"/>
            <a:ext cx="7561905" cy="4114286"/>
          </a:xfrm>
          <a:prstGeom prst="rect">
            <a:avLst/>
          </a:prstGeom>
        </p:spPr>
      </p:pic>
      <p:sp>
        <p:nvSpPr>
          <p:cNvPr id="4" name="Oval 3"/>
          <p:cNvSpPr/>
          <p:nvPr/>
        </p:nvSpPr>
        <p:spPr>
          <a:xfrm>
            <a:off x="2195736" y="2710670"/>
            <a:ext cx="3528392" cy="143841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TextBox 4"/>
          <p:cNvSpPr txBox="1"/>
          <p:nvPr/>
        </p:nvSpPr>
        <p:spPr>
          <a:xfrm>
            <a:off x="3819220" y="3041277"/>
            <a:ext cx="1281313" cy="369332"/>
          </a:xfrm>
          <a:prstGeom prst="rect">
            <a:avLst/>
          </a:prstGeom>
          <a:noFill/>
        </p:spPr>
        <p:txBody>
          <a:bodyPr wrap="none" rtlCol="0">
            <a:spAutoFit/>
          </a:bodyPr>
          <a:lstStyle/>
          <a:p>
            <a:pPr algn="ctr"/>
            <a:r>
              <a:rPr lang="en-US" b="1" dirty="0" smtClean="0">
                <a:solidFill>
                  <a:srgbClr val="C00000"/>
                </a:solidFill>
              </a:rPr>
              <a:t>RECORDAR</a:t>
            </a:r>
          </a:p>
        </p:txBody>
      </p:sp>
      <p:sp>
        <p:nvSpPr>
          <p:cNvPr id="6" name="TextBox 5"/>
          <p:cNvSpPr txBox="1"/>
          <p:nvPr/>
        </p:nvSpPr>
        <p:spPr>
          <a:xfrm>
            <a:off x="1547664" y="2503005"/>
            <a:ext cx="1615892" cy="369332"/>
          </a:xfrm>
          <a:prstGeom prst="rect">
            <a:avLst/>
          </a:prstGeom>
          <a:noFill/>
        </p:spPr>
        <p:txBody>
          <a:bodyPr wrap="none" rtlCol="0">
            <a:spAutoFit/>
          </a:bodyPr>
          <a:lstStyle/>
          <a:p>
            <a:pPr algn="ctr"/>
            <a:r>
              <a:rPr lang="en-US" b="1" dirty="0" smtClean="0">
                <a:solidFill>
                  <a:srgbClr val="C00000"/>
                </a:solidFill>
              </a:rPr>
              <a:t>COSTOSISIMO!</a:t>
            </a:r>
          </a:p>
        </p:txBody>
      </p:sp>
    </p:spTree>
    <p:extLst>
      <p:ext uri="{BB962C8B-B14F-4D97-AF65-F5344CB8AC3E}">
        <p14:creationId xmlns:p14="http://schemas.microsoft.com/office/powerpoint/2010/main" val="7478757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73409E"/>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843808" y="365126"/>
            <a:ext cx="3456384" cy="6221490"/>
          </a:xfrm>
          <a:prstGeom prst="rect">
            <a:avLst/>
          </a:prstGeom>
        </p:spPr>
      </p:pic>
    </p:spTree>
    <p:extLst>
      <p:ext uri="{BB962C8B-B14F-4D97-AF65-F5344CB8AC3E}">
        <p14:creationId xmlns:p14="http://schemas.microsoft.com/office/powerpoint/2010/main" val="3049634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7170" name="Title 1"/>
          <p:cNvSpPr>
            <a:spLocks noGrp="1"/>
          </p:cNvSpPr>
          <p:nvPr>
            <p:ph type="title"/>
          </p:nvPr>
        </p:nvSpPr>
        <p:spPr>
          <a:xfrm>
            <a:off x="14858" y="332656"/>
            <a:ext cx="9129142" cy="1143000"/>
          </a:xfrm>
        </p:spPr>
        <p:txBody>
          <a:bodyPr>
            <a:noAutofit/>
          </a:bodyPr>
          <a:lstStyle/>
          <a:p>
            <a:pPr algn="ctr" eaLnBrk="1" hangingPunct="1"/>
            <a:r>
              <a:rPr lang="es-ES" altLang="en-US" sz="8800" dirty="0" smtClean="0">
                <a:solidFill>
                  <a:schemeClr val="bg1"/>
                </a:solidFill>
              </a:rPr>
              <a:t>¿UX?</a:t>
            </a:r>
          </a:p>
        </p:txBody>
      </p:sp>
      <p:sp>
        <p:nvSpPr>
          <p:cNvPr id="4" name="TextBox 3"/>
          <p:cNvSpPr txBox="1"/>
          <p:nvPr/>
        </p:nvSpPr>
        <p:spPr>
          <a:xfrm>
            <a:off x="14858" y="1907304"/>
            <a:ext cx="9129142" cy="707886"/>
          </a:xfrm>
          <a:prstGeom prst="rect">
            <a:avLst/>
          </a:prstGeom>
          <a:noFill/>
        </p:spPr>
        <p:txBody>
          <a:bodyPr wrap="square" rtlCol="0">
            <a:spAutoFit/>
          </a:bodyPr>
          <a:lstStyle/>
          <a:p>
            <a:pPr algn="ctr"/>
            <a:r>
              <a:rPr lang="es-AR" sz="4000" dirty="0">
                <a:solidFill>
                  <a:schemeClr val="accent6">
                    <a:lumMod val="20000"/>
                    <a:lumOff val="80000"/>
                  </a:schemeClr>
                </a:solidFill>
              </a:rPr>
              <a:t>UX o Experiencia de Usuario</a:t>
            </a:r>
          </a:p>
        </p:txBody>
      </p:sp>
      <p:sp>
        <p:nvSpPr>
          <p:cNvPr id="5" name="TextBox 4"/>
          <p:cNvSpPr txBox="1"/>
          <p:nvPr/>
        </p:nvSpPr>
        <p:spPr>
          <a:xfrm>
            <a:off x="222945" y="2615190"/>
            <a:ext cx="8712968" cy="3293209"/>
          </a:xfrm>
          <a:prstGeom prst="rect">
            <a:avLst/>
          </a:prstGeom>
          <a:noFill/>
        </p:spPr>
        <p:txBody>
          <a:bodyPr wrap="square" rtlCol="0">
            <a:spAutoFit/>
          </a:bodyPr>
          <a:lstStyle/>
          <a:p>
            <a:r>
              <a:rPr lang="es-AR" sz="2400" dirty="0" smtClean="0">
                <a:solidFill>
                  <a:schemeClr val="bg1"/>
                </a:solidFill>
              </a:rPr>
              <a:t>Se </a:t>
            </a:r>
            <a:r>
              <a:rPr lang="es-AR" sz="2400" dirty="0">
                <a:solidFill>
                  <a:schemeClr val="bg1"/>
                </a:solidFill>
              </a:rPr>
              <a:t>refiere a la forma en la que </a:t>
            </a:r>
            <a:r>
              <a:rPr lang="es-AR" sz="2400" dirty="0" smtClean="0">
                <a:solidFill>
                  <a:schemeClr val="bg1"/>
                </a:solidFill>
              </a:rPr>
              <a:t>un </a:t>
            </a:r>
            <a:r>
              <a:rPr lang="es-AR" sz="3200" b="1" dirty="0">
                <a:solidFill>
                  <a:schemeClr val="bg1"/>
                </a:solidFill>
              </a:rPr>
              <a:t>usuario</a:t>
            </a:r>
            <a:r>
              <a:rPr lang="es-AR" sz="2400" dirty="0">
                <a:solidFill>
                  <a:schemeClr val="bg1"/>
                </a:solidFill>
              </a:rPr>
              <a:t> se </a:t>
            </a:r>
            <a:r>
              <a:rPr lang="es-AR" sz="3200" b="1" dirty="0">
                <a:solidFill>
                  <a:schemeClr val="bg1"/>
                </a:solidFill>
              </a:rPr>
              <a:t>siente</a:t>
            </a:r>
            <a:r>
              <a:rPr lang="es-AR" sz="2400" dirty="0">
                <a:solidFill>
                  <a:schemeClr val="bg1"/>
                </a:solidFill>
              </a:rPr>
              <a:t> al usar un </a:t>
            </a:r>
            <a:r>
              <a:rPr lang="es-AR" sz="2400" dirty="0" smtClean="0">
                <a:solidFill>
                  <a:schemeClr val="bg1"/>
                </a:solidFill>
              </a:rPr>
              <a:t>producto, una web o un </a:t>
            </a:r>
            <a:r>
              <a:rPr lang="es-AR" sz="2400" dirty="0">
                <a:solidFill>
                  <a:schemeClr val="bg1"/>
                </a:solidFill>
              </a:rPr>
              <a:t>servicio.</a:t>
            </a:r>
          </a:p>
          <a:p>
            <a:endParaRPr lang="es-AR" sz="2400" dirty="0" smtClean="0">
              <a:solidFill>
                <a:schemeClr val="bg1"/>
              </a:solidFill>
            </a:endParaRPr>
          </a:p>
          <a:p>
            <a:r>
              <a:rPr lang="es-AR" sz="2400" dirty="0" smtClean="0">
                <a:solidFill>
                  <a:schemeClr val="bg1"/>
                </a:solidFill>
              </a:rPr>
              <a:t>Este usuario experimenta </a:t>
            </a:r>
            <a:r>
              <a:rPr lang="es-AR" sz="2400" dirty="0">
                <a:solidFill>
                  <a:schemeClr val="bg1"/>
                </a:solidFill>
              </a:rPr>
              <a:t>una </a:t>
            </a:r>
            <a:r>
              <a:rPr lang="es-AR" sz="3200" b="1" dirty="0">
                <a:solidFill>
                  <a:schemeClr val="bg1"/>
                </a:solidFill>
              </a:rPr>
              <a:t>experiencia</a:t>
            </a:r>
            <a:r>
              <a:rPr lang="es-AR" sz="2400" dirty="0">
                <a:solidFill>
                  <a:schemeClr val="bg1"/>
                </a:solidFill>
              </a:rPr>
              <a:t> al usar </a:t>
            </a:r>
            <a:r>
              <a:rPr lang="es-AR" sz="2400" dirty="0" smtClean="0">
                <a:solidFill>
                  <a:schemeClr val="bg1"/>
                </a:solidFill>
              </a:rPr>
              <a:t>nuestro </a:t>
            </a:r>
            <a:r>
              <a:rPr lang="es-AR" sz="2400" dirty="0">
                <a:solidFill>
                  <a:schemeClr val="bg1"/>
                </a:solidFill>
              </a:rPr>
              <a:t>producto, </a:t>
            </a:r>
            <a:r>
              <a:rPr lang="es-AR" sz="2400" dirty="0" smtClean="0">
                <a:solidFill>
                  <a:schemeClr val="bg1"/>
                </a:solidFill>
              </a:rPr>
              <a:t>web o servicio. A partir de dicha experiencia genera un sentimiento, y </a:t>
            </a:r>
            <a:r>
              <a:rPr lang="es-AR" sz="2400" dirty="0">
                <a:solidFill>
                  <a:schemeClr val="bg1"/>
                </a:solidFill>
              </a:rPr>
              <a:t>dependiendo de cual sea </a:t>
            </a:r>
            <a:r>
              <a:rPr lang="es-AR" sz="2400" dirty="0" smtClean="0">
                <a:solidFill>
                  <a:schemeClr val="bg1"/>
                </a:solidFill>
              </a:rPr>
              <a:t>ese </a:t>
            </a:r>
            <a:r>
              <a:rPr lang="es-AR" sz="2400" dirty="0">
                <a:solidFill>
                  <a:schemeClr val="bg1"/>
                </a:solidFill>
              </a:rPr>
              <a:t>sentimiento </a:t>
            </a:r>
            <a:r>
              <a:rPr lang="es-AR" sz="2400" dirty="0" smtClean="0">
                <a:solidFill>
                  <a:schemeClr val="bg1"/>
                </a:solidFill>
              </a:rPr>
              <a:t>el usuario se predispone a comprar mas del producto, recomendar nuestra web, etc.</a:t>
            </a:r>
            <a:endParaRPr lang="es-AR" sz="2400" dirty="0">
              <a:solidFill>
                <a:schemeClr val="bg1"/>
              </a:solidFill>
            </a:endParaRPr>
          </a:p>
        </p:txBody>
      </p:sp>
    </p:spTree>
    <p:extLst>
      <p:ext uri="{BB962C8B-B14F-4D97-AF65-F5344CB8AC3E}">
        <p14:creationId xmlns:p14="http://schemas.microsoft.com/office/powerpoint/2010/main" val="25975131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7340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886700" cy="1800200"/>
          </a:xfrm>
        </p:spPr>
        <p:txBody>
          <a:bodyPr>
            <a:noAutofit/>
          </a:bodyPr>
          <a:lstStyle/>
          <a:p>
            <a:pPr algn="r"/>
            <a:r>
              <a:rPr lang="es-AR" sz="4400" dirty="0" smtClean="0">
                <a:solidFill>
                  <a:schemeClr val="bg1"/>
                </a:solidFill>
              </a:rPr>
              <a:t>​ATENCIÓN: EL MODELO DE BROADBENT</a:t>
            </a:r>
            <a:endParaRPr lang="es-AR" sz="3600" dirty="0">
              <a:solidFill>
                <a:schemeClr val="bg1"/>
              </a:solidFill>
            </a:endParaRPr>
          </a:p>
        </p:txBody>
      </p:sp>
      <p:pic>
        <p:nvPicPr>
          <p:cNvPr id="3" name="Picture 2"/>
          <p:cNvPicPr>
            <a:picLocks noChangeAspect="1"/>
          </p:cNvPicPr>
          <p:nvPr/>
        </p:nvPicPr>
        <p:blipFill>
          <a:blip r:embed="rId3"/>
          <a:stretch>
            <a:fillRect/>
          </a:stretch>
        </p:blipFill>
        <p:spPr>
          <a:xfrm>
            <a:off x="851002" y="2083847"/>
            <a:ext cx="7561905" cy="4114286"/>
          </a:xfrm>
          <a:prstGeom prst="rect">
            <a:avLst/>
          </a:prstGeom>
        </p:spPr>
      </p:pic>
      <p:sp>
        <p:nvSpPr>
          <p:cNvPr id="4" name="Oval 3"/>
          <p:cNvSpPr/>
          <p:nvPr/>
        </p:nvSpPr>
        <p:spPr>
          <a:xfrm>
            <a:off x="2867758" y="4368039"/>
            <a:ext cx="3528392" cy="143841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TextBox 5"/>
          <p:cNvSpPr txBox="1"/>
          <p:nvPr/>
        </p:nvSpPr>
        <p:spPr>
          <a:xfrm>
            <a:off x="5580112" y="5446965"/>
            <a:ext cx="2594942" cy="646331"/>
          </a:xfrm>
          <a:prstGeom prst="rect">
            <a:avLst/>
          </a:prstGeom>
          <a:noFill/>
        </p:spPr>
        <p:txBody>
          <a:bodyPr wrap="none" rtlCol="0">
            <a:spAutoFit/>
          </a:bodyPr>
          <a:lstStyle/>
          <a:p>
            <a:pPr algn="ctr"/>
            <a:r>
              <a:rPr lang="en-US" b="1" dirty="0" smtClean="0">
                <a:solidFill>
                  <a:srgbClr val="C00000"/>
                </a:solidFill>
              </a:rPr>
              <a:t>LA EXPERIENCIA</a:t>
            </a:r>
          </a:p>
          <a:p>
            <a:pPr algn="ctr"/>
            <a:r>
              <a:rPr lang="en-US" b="1" dirty="0" smtClean="0">
                <a:solidFill>
                  <a:srgbClr val="C00000"/>
                </a:solidFill>
              </a:rPr>
              <a:t>AFECTA LA PERCEPCION!</a:t>
            </a:r>
          </a:p>
        </p:txBody>
      </p:sp>
    </p:spTree>
    <p:extLst>
      <p:ext uri="{BB962C8B-B14F-4D97-AF65-F5344CB8AC3E}">
        <p14:creationId xmlns:p14="http://schemas.microsoft.com/office/powerpoint/2010/main" val="37075338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E634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9552" y="0"/>
            <a:ext cx="7886700" cy="6741368"/>
          </a:xfrm>
        </p:spPr>
        <p:txBody>
          <a:bodyPr>
            <a:noAutofit/>
          </a:bodyPr>
          <a:lstStyle/>
          <a:p>
            <a:pPr algn="ctr"/>
            <a:r>
              <a:rPr lang="en-US" sz="8000" b="1" dirty="0" smtClean="0">
                <a:solidFill>
                  <a:schemeClr val="bg1"/>
                </a:solidFill>
              </a:rPr>
              <a:t>USAR </a:t>
            </a:r>
            <a:br>
              <a:rPr lang="en-US" sz="8000" b="1" dirty="0" smtClean="0">
                <a:solidFill>
                  <a:schemeClr val="bg1"/>
                </a:solidFill>
              </a:rPr>
            </a:br>
            <a:r>
              <a:rPr lang="en-US" sz="9600" b="1" dirty="0" smtClean="0">
                <a:solidFill>
                  <a:schemeClr val="bg1"/>
                </a:solidFill>
              </a:rPr>
              <a:t>ESTANDARES</a:t>
            </a:r>
            <a:r>
              <a:rPr lang="en-US" sz="7200" b="1" dirty="0" smtClean="0">
                <a:solidFill>
                  <a:schemeClr val="bg1"/>
                </a:solidFill>
              </a:rPr>
              <a:t> </a:t>
            </a:r>
            <a:r>
              <a:rPr lang="en-US" sz="9600" b="1" dirty="0" smtClean="0">
                <a:solidFill>
                  <a:schemeClr val="bg1"/>
                </a:solidFill>
              </a:rPr>
              <a:t/>
            </a:r>
            <a:br>
              <a:rPr lang="en-US" sz="9600" b="1" dirty="0" smtClean="0">
                <a:solidFill>
                  <a:schemeClr val="bg1"/>
                </a:solidFill>
              </a:rPr>
            </a:br>
            <a:r>
              <a:rPr lang="en-US" sz="9600" b="1" dirty="0" smtClean="0">
                <a:solidFill>
                  <a:schemeClr val="bg1"/>
                </a:solidFill>
              </a:rPr>
              <a:t>&gt;&gt;&gt; </a:t>
            </a:r>
            <a:r>
              <a:rPr lang="en-US" sz="16600" b="1" dirty="0" smtClean="0">
                <a:solidFill>
                  <a:schemeClr val="bg1"/>
                </a:solidFill>
              </a:rPr>
              <a:t>ES </a:t>
            </a:r>
            <a:r>
              <a:rPr lang="en-US" sz="9600" b="1" dirty="0" smtClean="0">
                <a:solidFill>
                  <a:schemeClr val="bg1"/>
                </a:solidFill>
              </a:rPr>
              <a:t>&lt;&lt;&lt; IMPORTANTE</a:t>
            </a:r>
            <a:endParaRPr lang="en-US" sz="9600" b="1" dirty="0">
              <a:solidFill>
                <a:schemeClr val="bg1"/>
              </a:solidFill>
            </a:endParaRPr>
          </a:p>
        </p:txBody>
      </p:sp>
    </p:spTree>
    <p:extLst>
      <p:ext uri="{BB962C8B-B14F-4D97-AF65-F5344CB8AC3E}">
        <p14:creationId xmlns:p14="http://schemas.microsoft.com/office/powerpoint/2010/main" val="16560440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7340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886700" cy="1800200"/>
          </a:xfrm>
        </p:spPr>
        <p:txBody>
          <a:bodyPr>
            <a:noAutofit/>
          </a:bodyPr>
          <a:lstStyle/>
          <a:p>
            <a:pPr algn="r"/>
            <a:r>
              <a:rPr lang="es-AR" sz="4400" dirty="0" smtClean="0">
                <a:solidFill>
                  <a:schemeClr val="bg1"/>
                </a:solidFill>
              </a:rPr>
              <a:t>​ATENCIÓN: EL MODELO DE BROADBENT</a:t>
            </a:r>
            <a:endParaRPr lang="es-AR" sz="3600" dirty="0">
              <a:solidFill>
                <a:schemeClr val="bg1"/>
              </a:solidFill>
            </a:endParaRPr>
          </a:p>
        </p:txBody>
      </p:sp>
      <p:sp>
        <p:nvSpPr>
          <p:cNvPr id="5" name="Rectangle 4"/>
          <p:cNvSpPr/>
          <p:nvPr/>
        </p:nvSpPr>
        <p:spPr>
          <a:xfrm>
            <a:off x="125760" y="6237312"/>
            <a:ext cx="8892480" cy="523220"/>
          </a:xfrm>
          <a:prstGeom prst="rect">
            <a:avLst/>
          </a:prstGeom>
        </p:spPr>
        <p:txBody>
          <a:bodyPr wrap="square">
            <a:spAutoFit/>
          </a:bodyPr>
          <a:lstStyle/>
          <a:p>
            <a:pPr algn="ctr"/>
            <a:r>
              <a:rPr lang="es-AR" sz="2800" dirty="0" smtClean="0">
                <a:solidFill>
                  <a:schemeClr val="bg1"/>
                </a:solidFill>
              </a:rPr>
              <a:t>NUESTRA PERCEPCIÓN ESTÁ INFLUIDA POR EL CONTEXTO</a:t>
            </a:r>
            <a:endParaRPr lang="es-AR" sz="2800" dirty="0">
              <a:solidFill>
                <a:schemeClr val="bg1"/>
              </a:solidFill>
            </a:endParaRPr>
          </a:p>
        </p:txBody>
      </p:sp>
      <p:pic>
        <p:nvPicPr>
          <p:cNvPr id="8" name="Picture 7"/>
          <p:cNvPicPr>
            <a:picLocks noChangeAspect="1"/>
          </p:cNvPicPr>
          <p:nvPr/>
        </p:nvPicPr>
        <p:blipFill>
          <a:blip r:embed="rId4"/>
          <a:stretch>
            <a:fillRect/>
          </a:stretch>
        </p:blipFill>
        <p:spPr>
          <a:xfrm>
            <a:off x="2819619" y="2132856"/>
            <a:ext cx="3504762" cy="1666667"/>
          </a:xfrm>
          <a:prstGeom prst="rect">
            <a:avLst/>
          </a:prstGeom>
        </p:spPr>
      </p:pic>
      <p:pic>
        <p:nvPicPr>
          <p:cNvPr id="9" name="Picture 8"/>
          <p:cNvPicPr>
            <a:picLocks noChangeAspect="1"/>
          </p:cNvPicPr>
          <p:nvPr/>
        </p:nvPicPr>
        <p:blipFill>
          <a:blip r:embed="rId5"/>
          <a:stretch>
            <a:fillRect/>
          </a:stretch>
        </p:blipFill>
        <p:spPr>
          <a:xfrm>
            <a:off x="2627784" y="4185058"/>
            <a:ext cx="4209524" cy="1476190"/>
          </a:xfrm>
          <a:prstGeom prst="rect">
            <a:avLst/>
          </a:prstGeom>
        </p:spPr>
      </p:pic>
    </p:spTree>
    <p:extLst>
      <p:ext uri="{BB962C8B-B14F-4D97-AF65-F5344CB8AC3E}">
        <p14:creationId xmlns:p14="http://schemas.microsoft.com/office/powerpoint/2010/main" val="2225256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7340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886700" cy="1800200"/>
          </a:xfrm>
        </p:spPr>
        <p:txBody>
          <a:bodyPr>
            <a:noAutofit/>
          </a:bodyPr>
          <a:lstStyle/>
          <a:p>
            <a:pPr algn="r"/>
            <a:r>
              <a:rPr lang="es-AR" sz="4400" dirty="0" smtClean="0">
                <a:solidFill>
                  <a:schemeClr val="bg1"/>
                </a:solidFill>
              </a:rPr>
              <a:t>​ATENCIÓN: EL MODELO DE BROADBENT</a:t>
            </a:r>
            <a:endParaRPr lang="es-AR" sz="3600" dirty="0">
              <a:solidFill>
                <a:schemeClr val="bg1"/>
              </a:solidFill>
            </a:endParaRPr>
          </a:p>
        </p:txBody>
      </p:sp>
      <p:sp>
        <p:nvSpPr>
          <p:cNvPr id="5" name="Rectangle 4"/>
          <p:cNvSpPr/>
          <p:nvPr/>
        </p:nvSpPr>
        <p:spPr>
          <a:xfrm>
            <a:off x="125760" y="6237312"/>
            <a:ext cx="8892480" cy="523220"/>
          </a:xfrm>
          <a:prstGeom prst="rect">
            <a:avLst/>
          </a:prstGeom>
        </p:spPr>
        <p:txBody>
          <a:bodyPr wrap="square">
            <a:spAutoFit/>
          </a:bodyPr>
          <a:lstStyle/>
          <a:p>
            <a:pPr algn="ctr"/>
            <a:r>
              <a:rPr lang="es-AR" sz="2800" dirty="0" smtClean="0">
                <a:solidFill>
                  <a:schemeClr val="bg1"/>
                </a:solidFill>
              </a:rPr>
              <a:t>NUESTRA PERCEPCIÓN ESTÁ INFLUIDA POR EL CONTEXTO</a:t>
            </a:r>
            <a:endParaRPr lang="es-AR" sz="2800"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00409" y="1844824"/>
            <a:ext cx="4369668" cy="4274992"/>
          </a:xfrm>
          <a:prstGeom prst="rect">
            <a:avLst/>
          </a:prstGeom>
        </p:spPr>
      </p:pic>
    </p:spTree>
    <p:extLst>
      <p:ext uri="{BB962C8B-B14F-4D97-AF65-F5344CB8AC3E}">
        <p14:creationId xmlns:p14="http://schemas.microsoft.com/office/powerpoint/2010/main" val="27023949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7340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886700" cy="1800200"/>
          </a:xfrm>
        </p:spPr>
        <p:txBody>
          <a:bodyPr>
            <a:noAutofit/>
          </a:bodyPr>
          <a:lstStyle/>
          <a:p>
            <a:pPr algn="r"/>
            <a:r>
              <a:rPr lang="es-AR" sz="4400" dirty="0" smtClean="0">
                <a:solidFill>
                  <a:schemeClr val="bg1"/>
                </a:solidFill>
              </a:rPr>
              <a:t>​ATENCIÓN: EL MODELO DE BROADBENT</a:t>
            </a:r>
            <a:endParaRPr lang="es-AR" sz="3600" dirty="0">
              <a:solidFill>
                <a:schemeClr val="bg1"/>
              </a:solidFill>
            </a:endParaRPr>
          </a:p>
        </p:txBody>
      </p:sp>
      <p:pic>
        <p:nvPicPr>
          <p:cNvPr id="5" name="Picture 4"/>
          <p:cNvPicPr>
            <a:picLocks noChangeAspect="1"/>
          </p:cNvPicPr>
          <p:nvPr/>
        </p:nvPicPr>
        <p:blipFill>
          <a:blip r:embed="rId4"/>
          <a:stretch>
            <a:fillRect/>
          </a:stretch>
        </p:blipFill>
        <p:spPr>
          <a:xfrm>
            <a:off x="1259632" y="1781810"/>
            <a:ext cx="6714286" cy="5076190"/>
          </a:xfrm>
          <a:prstGeom prst="rect">
            <a:avLst/>
          </a:prstGeom>
        </p:spPr>
      </p:pic>
      <p:sp>
        <p:nvSpPr>
          <p:cNvPr id="3" name="Rectangle 2"/>
          <p:cNvSpPr/>
          <p:nvPr/>
        </p:nvSpPr>
        <p:spPr>
          <a:xfrm>
            <a:off x="4191674" y="2708920"/>
            <a:ext cx="308318" cy="2520280"/>
          </a:xfrm>
          <a:prstGeom prst="rect">
            <a:avLst/>
          </a:prstGeom>
          <a:solidFill>
            <a:srgbClr val="777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ctangle 5"/>
          <p:cNvSpPr/>
          <p:nvPr/>
        </p:nvSpPr>
        <p:spPr>
          <a:xfrm>
            <a:off x="4932040" y="2708920"/>
            <a:ext cx="288032" cy="2520280"/>
          </a:xfrm>
          <a:prstGeom prst="rect">
            <a:avLst/>
          </a:prstGeom>
          <a:solidFill>
            <a:srgbClr val="777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3426253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410600" y="349488"/>
            <a:ext cx="8509509" cy="6247864"/>
          </a:xfrm>
          <a:prstGeom prst="rect">
            <a:avLst/>
          </a:prstGeom>
        </p:spPr>
        <p:txBody>
          <a:bodyPr wrap="none">
            <a:spAutoFit/>
          </a:bodyPr>
          <a:lstStyle/>
          <a:p>
            <a:pPr algn="ctr"/>
            <a:r>
              <a:rPr lang="en-US" sz="7200" b="1" dirty="0" smtClean="0">
                <a:solidFill>
                  <a:schemeClr val="bg1"/>
                </a:solidFill>
                <a:latin typeface="+mj-lt"/>
              </a:rPr>
              <a:t>NUESTRO </a:t>
            </a:r>
            <a:r>
              <a:rPr lang="en-US" sz="8000" b="1" dirty="0" smtClean="0">
                <a:solidFill>
                  <a:schemeClr val="accent2">
                    <a:lumMod val="50000"/>
                  </a:schemeClr>
                </a:solidFill>
                <a:latin typeface="+mj-lt"/>
              </a:rPr>
              <a:t>CEREBRO</a:t>
            </a:r>
            <a:endParaRPr lang="en-US" sz="7200" b="1" dirty="0" smtClean="0">
              <a:solidFill>
                <a:schemeClr val="accent2">
                  <a:lumMod val="50000"/>
                </a:schemeClr>
              </a:solidFill>
              <a:latin typeface="+mj-lt"/>
            </a:endParaRPr>
          </a:p>
          <a:p>
            <a:pPr algn="ctr"/>
            <a:r>
              <a:rPr lang="en-US" sz="7200" b="1" dirty="0" smtClean="0">
                <a:solidFill>
                  <a:schemeClr val="bg1"/>
                </a:solidFill>
                <a:latin typeface="+mj-lt"/>
              </a:rPr>
              <a:t>HACE LO QUE LE</a:t>
            </a:r>
          </a:p>
          <a:p>
            <a:pPr algn="ctr"/>
            <a:r>
              <a:rPr lang="en-US" sz="7200" b="1" dirty="0" smtClean="0">
                <a:solidFill>
                  <a:schemeClr val="bg1"/>
                </a:solidFill>
                <a:latin typeface="+mj-lt"/>
              </a:rPr>
              <a:t>PARECE…</a:t>
            </a:r>
          </a:p>
          <a:p>
            <a:pPr algn="ctr"/>
            <a:r>
              <a:rPr lang="en-US" sz="7200" b="1" dirty="0" smtClean="0">
                <a:solidFill>
                  <a:schemeClr val="bg1"/>
                </a:solidFill>
                <a:latin typeface="+mj-lt"/>
              </a:rPr>
              <a:t>Y </a:t>
            </a:r>
            <a:r>
              <a:rPr lang="en-US" sz="8800" b="1" dirty="0" smtClean="0">
                <a:solidFill>
                  <a:schemeClr val="accent2">
                    <a:lumMod val="50000"/>
                  </a:schemeClr>
                </a:solidFill>
                <a:latin typeface="+mj-lt"/>
              </a:rPr>
              <a:t>NO PODEMOS</a:t>
            </a:r>
          </a:p>
          <a:p>
            <a:pPr algn="ctr"/>
            <a:r>
              <a:rPr lang="en-US" sz="8800" b="1" dirty="0" smtClean="0">
                <a:solidFill>
                  <a:schemeClr val="accent2">
                    <a:lumMod val="50000"/>
                  </a:schemeClr>
                </a:solidFill>
                <a:latin typeface="+mj-lt"/>
              </a:rPr>
              <a:t>CONTROLARLO</a:t>
            </a:r>
            <a:endParaRPr lang="es-AR" sz="9600" b="1" dirty="0">
              <a:solidFill>
                <a:schemeClr val="accent2">
                  <a:lumMod val="50000"/>
                </a:schemeClr>
              </a:solidFill>
              <a:latin typeface="+mj-lt"/>
            </a:endParaRPr>
          </a:p>
        </p:txBody>
      </p:sp>
    </p:spTree>
    <p:extLst>
      <p:ext uri="{BB962C8B-B14F-4D97-AF65-F5344CB8AC3E}">
        <p14:creationId xmlns:p14="http://schemas.microsoft.com/office/powerpoint/2010/main" val="12641410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467544" y="1340768"/>
            <a:ext cx="8249374" cy="3785652"/>
          </a:xfrm>
          <a:prstGeom prst="rect">
            <a:avLst/>
          </a:prstGeom>
        </p:spPr>
        <p:txBody>
          <a:bodyPr wrap="none">
            <a:spAutoFit/>
          </a:bodyPr>
          <a:lstStyle/>
          <a:p>
            <a:pPr algn="ctr"/>
            <a:r>
              <a:rPr lang="en-US" sz="7200" b="1" dirty="0" smtClean="0">
                <a:solidFill>
                  <a:schemeClr val="bg1"/>
                </a:solidFill>
                <a:latin typeface="+mj-lt"/>
              </a:rPr>
              <a:t>SI ALGO PARECE</a:t>
            </a:r>
          </a:p>
          <a:p>
            <a:pPr algn="ctr"/>
            <a:r>
              <a:rPr lang="en-US" sz="7200" b="1" dirty="0" smtClean="0">
                <a:solidFill>
                  <a:schemeClr val="bg1"/>
                </a:solidFill>
                <a:latin typeface="+mj-lt"/>
              </a:rPr>
              <a:t>UN BANNER</a:t>
            </a:r>
          </a:p>
          <a:p>
            <a:pPr algn="ctr"/>
            <a:r>
              <a:rPr lang="en-US" sz="9600" b="1" dirty="0" smtClean="0">
                <a:solidFill>
                  <a:schemeClr val="accent5">
                    <a:lumMod val="50000"/>
                  </a:schemeClr>
                </a:solidFill>
                <a:latin typeface="+mj-lt"/>
              </a:rPr>
              <a:t>ES UN BANNER</a:t>
            </a:r>
            <a:endParaRPr lang="es-AR" sz="16600" b="1" dirty="0">
              <a:solidFill>
                <a:schemeClr val="accent5">
                  <a:lumMod val="50000"/>
                </a:schemeClr>
              </a:solidFill>
              <a:latin typeface="+mj-lt"/>
            </a:endParaRPr>
          </a:p>
        </p:txBody>
      </p:sp>
    </p:spTree>
    <p:extLst>
      <p:ext uri="{BB962C8B-B14F-4D97-AF65-F5344CB8AC3E}">
        <p14:creationId xmlns:p14="http://schemas.microsoft.com/office/powerpoint/2010/main" val="3836709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p:cNvSpPr/>
          <p:nvPr/>
        </p:nvSpPr>
        <p:spPr>
          <a:xfrm>
            <a:off x="2699792" y="5661248"/>
            <a:ext cx="6287299" cy="1015663"/>
          </a:xfrm>
          <a:prstGeom prst="rect">
            <a:avLst/>
          </a:prstGeom>
        </p:spPr>
        <p:txBody>
          <a:bodyPr wrap="none">
            <a:spAutoFit/>
          </a:bodyPr>
          <a:lstStyle/>
          <a:p>
            <a:r>
              <a:rPr lang="en-US" sz="6000" b="1" dirty="0" smtClean="0">
                <a:solidFill>
                  <a:schemeClr val="bg1"/>
                </a:solidFill>
                <a:latin typeface="+mj-lt"/>
              </a:rPr>
              <a:t>Se </a:t>
            </a:r>
            <a:r>
              <a:rPr lang="en-US" sz="6000" b="1" dirty="0" err="1" smtClean="0">
                <a:solidFill>
                  <a:schemeClr val="bg1"/>
                </a:solidFill>
                <a:latin typeface="+mj-lt"/>
              </a:rPr>
              <a:t>acuerdan</a:t>
            </a:r>
            <a:r>
              <a:rPr lang="en-US" sz="6000" b="1" dirty="0" smtClean="0">
                <a:solidFill>
                  <a:schemeClr val="bg1"/>
                </a:solidFill>
                <a:latin typeface="+mj-lt"/>
              </a:rPr>
              <a:t> de…?</a:t>
            </a:r>
            <a:endParaRPr lang="es-AR" sz="6600" b="1" dirty="0">
              <a:latin typeface="+mj-lt"/>
            </a:endParaRPr>
          </a:p>
        </p:txBody>
      </p:sp>
    </p:spTree>
    <p:extLst>
      <p:ext uri="{BB962C8B-B14F-4D97-AF65-F5344CB8AC3E}">
        <p14:creationId xmlns:p14="http://schemas.microsoft.com/office/powerpoint/2010/main" val="34966506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4686415" y="5279098"/>
            <a:ext cx="1973817" cy="1224136"/>
          </a:xfrm>
        </p:spPr>
        <p:txBody>
          <a:bodyPr>
            <a:noAutofit/>
          </a:bodyPr>
          <a:lstStyle/>
          <a:p>
            <a:pPr algn="ctr">
              <a:lnSpc>
                <a:spcPct val="100000"/>
              </a:lnSpc>
              <a:spcBef>
                <a:spcPts val="0"/>
              </a:spcBef>
            </a:pPr>
            <a:r>
              <a:rPr lang="en-US" sz="8800" b="1" dirty="0">
                <a:solidFill>
                  <a:schemeClr val="bg1"/>
                </a:solidFill>
                <a:ea typeface="+mn-ea"/>
                <a:cs typeface="+mn-cs"/>
              </a:rPr>
              <a:t>ES</a:t>
            </a:r>
            <a:endParaRPr lang="es-AR" sz="8800" b="1" dirty="0">
              <a:solidFill>
                <a:schemeClr val="bg1"/>
              </a:solidFill>
              <a:ea typeface="+mn-ea"/>
              <a:cs typeface="+mn-cs"/>
            </a:endParaRPr>
          </a:p>
        </p:txBody>
      </p:sp>
      <p:sp>
        <p:nvSpPr>
          <p:cNvPr id="2" name="Rectangle 1"/>
          <p:cNvSpPr/>
          <p:nvPr/>
        </p:nvSpPr>
        <p:spPr>
          <a:xfrm>
            <a:off x="1547664" y="270986"/>
            <a:ext cx="4163319" cy="1446550"/>
          </a:xfrm>
          <a:prstGeom prst="rect">
            <a:avLst/>
          </a:prstGeom>
        </p:spPr>
        <p:txBody>
          <a:bodyPr wrap="none">
            <a:spAutoFit/>
          </a:bodyPr>
          <a:lstStyle/>
          <a:p>
            <a:r>
              <a:rPr lang="en-US" sz="8800" b="1" dirty="0">
                <a:solidFill>
                  <a:schemeClr val="bg1"/>
                </a:solidFill>
                <a:latin typeface="+mj-lt"/>
              </a:rPr>
              <a:t>CUANTO</a:t>
            </a:r>
            <a:endParaRPr lang="es-AR" sz="9600" b="1" dirty="0">
              <a:latin typeface="+mj-lt"/>
            </a:endParaRPr>
          </a:p>
        </p:txBody>
      </p:sp>
      <p:sp>
        <p:nvSpPr>
          <p:cNvPr id="3" name="Rectangle 2"/>
          <p:cNvSpPr/>
          <p:nvPr/>
        </p:nvSpPr>
        <p:spPr>
          <a:xfrm>
            <a:off x="5641539" y="-9935"/>
            <a:ext cx="3098925" cy="1862048"/>
          </a:xfrm>
          <a:prstGeom prst="rect">
            <a:avLst/>
          </a:prstGeom>
        </p:spPr>
        <p:txBody>
          <a:bodyPr wrap="none">
            <a:spAutoFit/>
          </a:bodyPr>
          <a:lstStyle/>
          <a:p>
            <a:r>
              <a:rPr lang="en-US" sz="11500" b="1" dirty="0" smtClean="0">
                <a:solidFill>
                  <a:schemeClr val="accent4">
                    <a:lumMod val="60000"/>
                    <a:lumOff val="40000"/>
                  </a:schemeClr>
                </a:solidFill>
                <a:latin typeface="+mj-lt"/>
              </a:rPr>
              <a:t>MÁS</a:t>
            </a:r>
            <a:endParaRPr lang="es-AR" sz="8800" b="1" dirty="0">
              <a:solidFill>
                <a:schemeClr val="bg1"/>
              </a:solidFill>
              <a:latin typeface="+mj-lt"/>
            </a:endParaRPr>
          </a:p>
        </p:txBody>
      </p:sp>
      <p:sp>
        <p:nvSpPr>
          <p:cNvPr id="4" name="Rectangle 3"/>
          <p:cNvSpPr/>
          <p:nvPr/>
        </p:nvSpPr>
        <p:spPr>
          <a:xfrm>
            <a:off x="2561009" y="1262370"/>
            <a:ext cx="1832553" cy="1569660"/>
          </a:xfrm>
          <a:prstGeom prst="rect">
            <a:avLst/>
          </a:prstGeom>
        </p:spPr>
        <p:txBody>
          <a:bodyPr wrap="none">
            <a:spAutoFit/>
          </a:bodyPr>
          <a:lstStyle/>
          <a:p>
            <a:r>
              <a:rPr lang="en-US" sz="9600" b="1" dirty="0">
                <a:solidFill>
                  <a:schemeClr val="accent4">
                    <a:lumMod val="60000"/>
                    <a:lumOff val="40000"/>
                  </a:schemeClr>
                </a:solidFill>
                <a:latin typeface="+mj-lt"/>
              </a:rPr>
              <a:t>ME</a:t>
            </a:r>
            <a:endParaRPr lang="es-AR" sz="1600" b="1" dirty="0">
              <a:solidFill>
                <a:schemeClr val="accent4">
                  <a:lumMod val="60000"/>
                  <a:lumOff val="40000"/>
                </a:schemeClr>
              </a:solidFill>
              <a:latin typeface="+mj-lt"/>
            </a:endParaRPr>
          </a:p>
        </p:txBody>
      </p:sp>
      <p:sp>
        <p:nvSpPr>
          <p:cNvPr id="5" name="Rectangle 4"/>
          <p:cNvSpPr/>
          <p:nvPr/>
        </p:nvSpPr>
        <p:spPr>
          <a:xfrm>
            <a:off x="4532110" y="1262370"/>
            <a:ext cx="4272708" cy="1569660"/>
          </a:xfrm>
          <a:prstGeom prst="rect">
            <a:avLst/>
          </a:prstGeom>
        </p:spPr>
        <p:txBody>
          <a:bodyPr wrap="none">
            <a:spAutoFit/>
          </a:bodyPr>
          <a:lstStyle/>
          <a:p>
            <a:r>
              <a:rPr lang="en-US" sz="9600" b="1" dirty="0">
                <a:solidFill>
                  <a:schemeClr val="accent4">
                    <a:lumMod val="60000"/>
                    <a:lumOff val="40000"/>
                  </a:schemeClr>
                </a:solidFill>
                <a:latin typeface="+mj-lt"/>
              </a:rPr>
              <a:t>CUESTA</a:t>
            </a:r>
            <a:endParaRPr lang="es-AR" sz="2000" b="1" dirty="0">
              <a:solidFill>
                <a:schemeClr val="accent4">
                  <a:lumMod val="60000"/>
                  <a:lumOff val="40000"/>
                </a:schemeClr>
              </a:solidFill>
              <a:latin typeface="+mj-lt"/>
            </a:endParaRPr>
          </a:p>
        </p:txBody>
      </p:sp>
      <p:sp>
        <p:nvSpPr>
          <p:cNvPr id="6" name="Rectangle 5"/>
          <p:cNvSpPr/>
          <p:nvPr/>
        </p:nvSpPr>
        <p:spPr>
          <a:xfrm>
            <a:off x="4600307" y="2414498"/>
            <a:ext cx="4363969" cy="1446550"/>
          </a:xfrm>
          <a:prstGeom prst="rect">
            <a:avLst/>
          </a:prstGeom>
        </p:spPr>
        <p:txBody>
          <a:bodyPr wrap="square">
            <a:spAutoFit/>
          </a:bodyPr>
          <a:lstStyle/>
          <a:p>
            <a:r>
              <a:rPr lang="en-US" sz="8800" b="1" dirty="0">
                <a:solidFill>
                  <a:schemeClr val="bg1"/>
                </a:solidFill>
                <a:latin typeface="+mj-lt"/>
              </a:rPr>
              <a:t>USARLO</a:t>
            </a:r>
            <a:endParaRPr lang="es-AR" sz="8800" b="1" dirty="0">
              <a:solidFill>
                <a:schemeClr val="bg1"/>
              </a:solidFill>
              <a:latin typeface="+mj-lt"/>
            </a:endParaRPr>
          </a:p>
        </p:txBody>
      </p:sp>
      <p:sp>
        <p:nvSpPr>
          <p:cNvPr id="8" name="Rectangle 7"/>
          <p:cNvSpPr/>
          <p:nvPr/>
        </p:nvSpPr>
        <p:spPr>
          <a:xfrm>
            <a:off x="497458" y="3861048"/>
            <a:ext cx="4910319" cy="1862048"/>
          </a:xfrm>
          <a:prstGeom prst="rect">
            <a:avLst/>
          </a:prstGeom>
        </p:spPr>
        <p:txBody>
          <a:bodyPr wrap="none">
            <a:spAutoFit/>
          </a:bodyPr>
          <a:lstStyle/>
          <a:p>
            <a:r>
              <a:rPr lang="en-US" sz="11500" b="1" dirty="0" smtClean="0">
                <a:solidFill>
                  <a:schemeClr val="accent4">
                    <a:lumMod val="60000"/>
                    <a:lumOff val="40000"/>
                  </a:schemeClr>
                </a:solidFill>
                <a:latin typeface="+mj-lt"/>
              </a:rPr>
              <a:t>MENOS</a:t>
            </a:r>
            <a:endParaRPr lang="es-AR" sz="11500" b="1" dirty="0">
              <a:solidFill>
                <a:schemeClr val="accent4">
                  <a:lumMod val="60000"/>
                  <a:lumOff val="40000"/>
                </a:schemeClr>
              </a:solidFill>
              <a:latin typeface="+mj-lt"/>
            </a:endParaRPr>
          </a:p>
        </p:txBody>
      </p:sp>
      <p:sp>
        <p:nvSpPr>
          <p:cNvPr id="10" name="Rectangle 9"/>
          <p:cNvSpPr/>
          <p:nvPr/>
        </p:nvSpPr>
        <p:spPr>
          <a:xfrm>
            <a:off x="497458" y="5106336"/>
            <a:ext cx="4384534" cy="1569660"/>
          </a:xfrm>
          <a:prstGeom prst="rect">
            <a:avLst/>
          </a:prstGeom>
        </p:spPr>
        <p:txBody>
          <a:bodyPr wrap="none">
            <a:spAutoFit/>
          </a:bodyPr>
          <a:lstStyle/>
          <a:p>
            <a:r>
              <a:rPr lang="en-US" sz="9600" b="1" dirty="0">
                <a:solidFill>
                  <a:schemeClr val="accent4">
                    <a:lumMod val="60000"/>
                    <a:lumOff val="40000"/>
                  </a:schemeClr>
                </a:solidFill>
                <a:latin typeface="+mj-lt"/>
              </a:rPr>
              <a:t>USABLE</a:t>
            </a:r>
            <a:endParaRPr lang="es-AR" sz="11500" b="1" dirty="0">
              <a:solidFill>
                <a:schemeClr val="accent4">
                  <a:lumMod val="60000"/>
                  <a:lumOff val="40000"/>
                </a:schemeClr>
              </a:solidFill>
              <a:latin typeface="+mj-lt"/>
            </a:endParaRPr>
          </a:p>
        </p:txBody>
      </p:sp>
    </p:spTree>
    <p:extLst>
      <p:ext uri="{BB962C8B-B14F-4D97-AF65-F5344CB8AC3E}">
        <p14:creationId xmlns:p14="http://schemas.microsoft.com/office/powerpoint/2010/main" val="28200285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5207" y="0"/>
            <a:ext cx="7886700" cy="3284984"/>
          </a:xfrm>
        </p:spPr>
        <p:txBody>
          <a:bodyPr>
            <a:noAutofit/>
          </a:bodyPr>
          <a:lstStyle/>
          <a:p>
            <a:pPr algn="ctr"/>
            <a:r>
              <a:rPr lang="en-US" sz="4400" b="1" dirty="0" smtClean="0">
                <a:solidFill>
                  <a:schemeClr val="bg1"/>
                </a:solidFill>
              </a:rPr>
              <a:t>PENSAR Ó </a:t>
            </a:r>
            <a:br>
              <a:rPr lang="en-US" sz="4400" b="1" dirty="0" smtClean="0">
                <a:solidFill>
                  <a:schemeClr val="bg1"/>
                </a:solidFill>
              </a:rPr>
            </a:br>
            <a:r>
              <a:rPr lang="en-US" sz="4400" b="1" dirty="0" smtClean="0">
                <a:solidFill>
                  <a:schemeClr val="bg1"/>
                </a:solidFill>
              </a:rPr>
              <a:t>RECORDAR Ó</a:t>
            </a:r>
            <a:br>
              <a:rPr lang="en-US" sz="4400" b="1" dirty="0" smtClean="0">
                <a:solidFill>
                  <a:schemeClr val="bg1"/>
                </a:solidFill>
              </a:rPr>
            </a:br>
            <a:r>
              <a:rPr lang="en-US" sz="4400" b="1" dirty="0" smtClean="0">
                <a:solidFill>
                  <a:schemeClr val="bg1"/>
                </a:solidFill>
              </a:rPr>
              <a:t>APRENDER Ó </a:t>
            </a:r>
            <a:br>
              <a:rPr lang="en-US" sz="4400" b="1" dirty="0" smtClean="0">
                <a:solidFill>
                  <a:schemeClr val="bg1"/>
                </a:solidFill>
              </a:rPr>
            </a:br>
            <a:r>
              <a:rPr lang="en-US" sz="4400" b="1" dirty="0" smtClean="0">
                <a:solidFill>
                  <a:schemeClr val="bg1"/>
                </a:solidFill>
              </a:rPr>
              <a:t>TARTAR DE ENTENDER</a:t>
            </a:r>
            <a:endParaRPr lang="es-AR" sz="4400" b="1" dirty="0">
              <a:solidFill>
                <a:schemeClr val="bg1"/>
              </a:solidFill>
            </a:endParaRPr>
          </a:p>
        </p:txBody>
      </p:sp>
      <p:sp>
        <p:nvSpPr>
          <p:cNvPr id="4" name="Rectangle 3"/>
          <p:cNvSpPr/>
          <p:nvPr/>
        </p:nvSpPr>
        <p:spPr>
          <a:xfrm>
            <a:off x="628650" y="3376151"/>
            <a:ext cx="8119814" cy="3046988"/>
          </a:xfrm>
          <a:prstGeom prst="rect">
            <a:avLst/>
          </a:prstGeom>
        </p:spPr>
        <p:txBody>
          <a:bodyPr wrap="square">
            <a:spAutoFit/>
          </a:bodyPr>
          <a:lstStyle/>
          <a:p>
            <a:pPr algn="ctr"/>
            <a:r>
              <a:rPr lang="en-US" sz="4400" b="1" dirty="0">
                <a:latin typeface="+mj-lt"/>
              </a:rPr>
              <a:t>ES</a:t>
            </a:r>
            <a:r>
              <a:rPr lang="en-US" sz="4400" b="1" dirty="0">
                <a:solidFill>
                  <a:schemeClr val="bg1"/>
                </a:solidFill>
                <a:latin typeface="+mj-lt"/>
              </a:rPr>
              <a:t> </a:t>
            </a:r>
            <a:r>
              <a:rPr lang="en-US" sz="4400" b="1" dirty="0" smtClean="0">
                <a:latin typeface="+mj-lt"/>
              </a:rPr>
              <a:t>COSTOSO</a:t>
            </a:r>
            <a:endParaRPr lang="en-US" sz="4400" b="1" dirty="0">
              <a:latin typeface="+mj-lt"/>
            </a:endParaRPr>
          </a:p>
          <a:p>
            <a:pPr algn="ctr"/>
            <a:r>
              <a:rPr lang="en-US" sz="4400" b="1" dirty="0">
                <a:solidFill>
                  <a:schemeClr val="bg1"/>
                </a:solidFill>
                <a:latin typeface="+mj-lt"/>
              </a:rPr>
              <a:t>Y ESE COSTO HACE QUE LAS COSAS SEAN </a:t>
            </a:r>
            <a:endParaRPr lang="en-US" sz="4400" b="1" dirty="0" smtClean="0">
              <a:solidFill>
                <a:schemeClr val="bg1"/>
              </a:solidFill>
              <a:latin typeface="+mj-lt"/>
            </a:endParaRPr>
          </a:p>
          <a:p>
            <a:pPr algn="ctr"/>
            <a:r>
              <a:rPr lang="en-US" sz="6000" b="1" dirty="0" smtClean="0">
                <a:latin typeface="+mj-lt"/>
              </a:rPr>
              <a:t>“</a:t>
            </a:r>
            <a:r>
              <a:rPr lang="en-US" sz="6000" b="1" dirty="0">
                <a:latin typeface="+mj-lt"/>
              </a:rPr>
              <a:t>MENOS USABLES”</a:t>
            </a:r>
            <a:endParaRPr lang="es-AR" sz="6000" b="1" dirty="0">
              <a:latin typeface="+mj-lt"/>
            </a:endParaRPr>
          </a:p>
        </p:txBody>
      </p:sp>
    </p:spTree>
    <p:extLst>
      <p:ext uri="{BB962C8B-B14F-4D97-AF65-F5344CB8AC3E}">
        <p14:creationId xmlns:p14="http://schemas.microsoft.com/office/powerpoint/2010/main" val="3833419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What Is UX, XD, UXD,UED, UI, CX, IxD, UXE, IA, SD and What&amp;#39;s The D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3052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886700" cy="1800200"/>
          </a:xfrm>
        </p:spPr>
        <p:txBody>
          <a:bodyPr>
            <a:noAutofit/>
          </a:bodyPr>
          <a:lstStyle/>
          <a:p>
            <a:pPr algn="r"/>
            <a:r>
              <a:rPr lang="es-AR" sz="4400" dirty="0" smtClean="0">
                <a:solidFill>
                  <a:schemeClr val="bg1"/>
                </a:solidFill>
              </a:rPr>
              <a:t>​¿CÓMO PENSAMOS? </a:t>
            </a:r>
            <a:r>
              <a:rPr lang="es-AR" sz="3600" dirty="0" smtClean="0">
                <a:solidFill>
                  <a:schemeClr val="bg1"/>
                </a:solidFill>
              </a:rPr>
              <a:t>LOS DOS SISTEMAS DE PENSAMIENTO DE DANIEL KAHNEMAN</a:t>
            </a:r>
            <a:endParaRPr lang="es-AR" sz="3600" dirty="0">
              <a:solidFill>
                <a:schemeClr val="bg1"/>
              </a:solidFill>
            </a:endParaRPr>
          </a:p>
        </p:txBody>
      </p:sp>
      <p:pic>
        <p:nvPicPr>
          <p:cNvPr id="5" name="Picture 4"/>
          <p:cNvPicPr>
            <a:picLocks noChangeAspect="1"/>
          </p:cNvPicPr>
          <p:nvPr/>
        </p:nvPicPr>
        <p:blipFill>
          <a:blip r:embed="rId3"/>
          <a:stretch>
            <a:fillRect/>
          </a:stretch>
        </p:blipFill>
        <p:spPr>
          <a:xfrm>
            <a:off x="888957" y="2060848"/>
            <a:ext cx="7763954" cy="4587000"/>
          </a:xfrm>
          <a:prstGeom prst="rect">
            <a:avLst/>
          </a:prstGeom>
        </p:spPr>
      </p:pic>
    </p:spTree>
    <p:extLst>
      <p:ext uri="{BB962C8B-B14F-4D97-AF65-F5344CB8AC3E}">
        <p14:creationId xmlns:p14="http://schemas.microsoft.com/office/powerpoint/2010/main" val="6227865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1600" y="0"/>
            <a:ext cx="7886700" cy="1800200"/>
          </a:xfrm>
        </p:spPr>
        <p:txBody>
          <a:bodyPr>
            <a:noAutofit/>
          </a:bodyPr>
          <a:lstStyle/>
          <a:p>
            <a:pPr algn="r"/>
            <a:r>
              <a:rPr lang="es-AR" sz="4400" dirty="0" smtClean="0">
                <a:solidFill>
                  <a:schemeClr val="bg1"/>
                </a:solidFill>
              </a:rPr>
              <a:t>​</a:t>
            </a:r>
            <a:r>
              <a:rPr lang="es-AR" sz="6000" dirty="0">
                <a:solidFill>
                  <a:schemeClr val="bg1"/>
                </a:solidFill>
              </a:rPr>
              <a:t>SISTEMA 1</a:t>
            </a:r>
          </a:p>
        </p:txBody>
      </p:sp>
      <p:sp>
        <p:nvSpPr>
          <p:cNvPr id="4" name="Rectangle 3"/>
          <p:cNvSpPr/>
          <p:nvPr/>
        </p:nvSpPr>
        <p:spPr>
          <a:xfrm>
            <a:off x="539552" y="1556792"/>
            <a:ext cx="8064896" cy="4524315"/>
          </a:xfrm>
          <a:prstGeom prst="rect">
            <a:avLst/>
          </a:prstGeom>
        </p:spPr>
        <p:txBody>
          <a:bodyPr wrap="square" numCol="1">
            <a:spAutoFit/>
          </a:bodyPr>
          <a:lstStyle/>
          <a:p>
            <a:pPr marL="342900" indent="-342900">
              <a:buFont typeface="Arial" panose="020B0604020202020204" pitchFamily="34" charset="0"/>
              <a:buChar char="•"/>
            </a:pPr>
            <a:r>
              <a:rPr lang="es-AR" sz="3600" dirty="0" smtClean="0">
                <a:solidFill>
                  <a:schemeClr val="bg1"/>
                </a:solidFill>
                <a:latin typeface="Arial" panose="020B0604020202020204" pitchFamily="34" charset="0"/>
              </a:rPr>
              <a:t>Siempre encendido</a:t>
            </a:r>
          </a:p>
          <a:p>
            <a:pPr marL="342900" indent="-342900">
              <a:buFont typeface="Arial" panose="020B0604020202020204" pitchFamily="34" charset="0"/>
              <a:buChar char="•"/>
            </a:pPr>
            <a:r>
              <a:rPr lang="es-AR" sz="3600" dirty="0" smtClean="0">
                <a:solidFill>
                  <a:schemeClr val="bg1"/>
                </a:solidFill>
                <a:latin typeface="Arial" panose="020B0604020202020204" pitchFamily="34" charset="0"/>
              </a:rPr>
              <a:t>Infinidad </a:t>
            </a:r>
            <a:r>
              <a:rPr lang="es-AR" sz="3600" dirty="0">
                <a:solidFill>
                  <a:schemeClr val="bg1"/>
                </a:solidFill>
                <a:latin typeface="Arial" panose="020B0604020202020204" pitchFamily="34" charset="0"/>
              </a:rPr>
              <a:t>de estímulos y velocidad instantánea a costo </a:t>
            </a:r>
            <a:r>
              <a:rPr lang="es-AR" sz="3600" dirty="0" smtClean="0">
                <a:solidFill>
                  <a:schemeClr val="bg1"/>
                </a:solidFill>
                <a:latin typeface="Arial" panose="020B0604020202020204" pitchFamily="34" charset="0"/>
              </a:rPr>
              <a:t>cero</a:t>
            </a:r>
          </a:p>
          <a:p>
            <a:pPr marL="342900" indent="-342900">
              <a:buFont typeface="Arial" panose="020B0604020202020204" pitchFamily="34" charset="0"/>
              <a:buChar char="•"/>
            </a:pPr>
            <a:r>
              <a:rPr lang="es-AR" sz="3600" dirty="0" smtClean="0">
                <a:solidFill>
                  <a:schemeClr val="bg1"/>
                </a:solidFill>
                <a:latin typeface="Arial" panose="020B0604020202020204" pitchFamily="34" charset="0"/>
              </a:rPr>
              <a:t>No </a:t>
            </a:r>
            <a:r>
              <a:rPr lang="es-AR" sz="3600" dirty="0">
                <a:solidFill>
                  <a:schemeClr val="bg1"/>
                </a:solidFill>
                <a:latin typeface="Arial" panose="020B0604020202020204" pitchFamily="34" charset="0"/>
              </a:rPr>
              <a:t>entiende de </a:t>
            </a:r>
            <a:r>
              <a:rPr lang="es-AR" sz="3600" dirty="0" smtClean="0">
                <a:solidFill>
                  <a:schemeClr val="bg1"/>
                </a:solidFill>
                <a:latin typeface="Arial" panose="020B0604020202020204" pitchFamily="34" charset="0"/>
              </a:rPr>
              <a:t>estadísticas.</a:t>
            </a:r>
          </a:p>
          <a:p>
            <a:pPr marL="342900" indent="-342900">
              <a:buFont typeface="Arial" panose="020B0604020202020204" pitchFamily="34" charset="0"/>
              <a:buChar char="•"/>
            </a:pPr>
            <a:r>
              <a:rPr lang="es-AR" sz="3600" dirty="0" smtClean="0">
                <a:solidFill>
                  <a:schemeClr val="bg1"/>
                </a:solidFill>
                <a:latin typeface="Arial" panose="020B0604020202020204" pitchFamily="34" charset="0"/>
              </a:rPr>
              <a:t>Lo </a:t>
            </a:r>
            <a:r>
              <a:rPr lang="es-AR" sz="3600" dirty="0">
                <a:solidFill>
                  <a:schemeClr val="bg1"/>
                </a:solidFill>
                <a:latin typeface="Arial" panose="020B0604020202020204" pitchFamily="34" charset="0"/>
              </a:rPr>
              <a:t>que ve es todo lo que </a:t>
            </a:r>
            <a:r>
              <a:rPr lang="es-AR" sz="3600" dirty="0" smtClean="0">
                <a:solidFill>
                  <a:schemeClr val="bg1"/>
                </a:solidFill>
                <a:latin typeface="Arial" panose="020B0604020202020204" pitchFamily="34" charset="0"/>
              </a:rPr>
              <a:t>hay</a:t>
            </a:r>
          </a:p>
          <a:p>
            <a:pPr marL="342900" indent="-342900">
              <a:buFont typeface="Arial" panose="020B0604020202020204" pitchFamily="34" charset="0"/>
              <a:buChar char="•"/>
            </a:pPr>
            <a:r>
              <a:rPr lang="es-AR" sz="3600" dirty="0" smtClean="0">
                <a:solidFill>
                  <a:schemeClr val="bg1"/>
                </a:solidFill>
                <a:latin typeface="Arial" panose="020B0604020202020204" pitchFamily="34" charset="0"/>
              </a:rPr>
              <a:t>Consume </a:t>
            </a:r>
            <a:r>
              <a:rPr lang="es-AR" sz="3600" dirty="0">
                <a:solidFill>
                  <a:schemeClr val="bg1"/>
                </a:solidFill>
                <a:latin typeface="Arial" panose="020B0604020202020204" pitchFamily="34" charset="0"/>
              </a:rPr>
              <a:t>historias «plausibles», no le preocupa la verdad Inconsciente </a:t>
            </a:r>
            <a:r>
              <a:rPr lang="es-AR" sz="3600" dirty="0" smtClean="0">
                <a:solidFill>
                  <a:schemeClr val="bg1"/>
                </a:solidFill>
                <a:latin typeface="Arial" panose="020B0604020202020204" pitchFamily="34" charset="0"/>
              </a:rPr>
              <a:t>o </a:t>
            </a:r>
            <a:r>
              <a:rPr lang="es-AR" sz="3600" dirty="0" err="1" smtClean="0">
                <a:solidFill>
                  <a:schemeClr val="bg1"/>
                </a:solidFill>
                <a:latin typeface="Arial" panose="020B0604020202020204" pitchFamily="34" charset="0"/>
              </a:rPr>
              <a:t>semi</a:t>
            </a:r>
            <a:r>
              <a:rPr lang="es-AR" sz="3600" dirty="0" smtClean="0">
                <a:solidFill>
                  <a:schemeClr val="bg1"/>
                </a:solidFill>
                <a:latin typeface="Arial" panose="020B0604020202020204" pitchFamily="34" charset="0"/>
              </a:rPr>
              <a:t>-consciente</a:t>
            </a:r>
            <a:endParaRPr lang="es-AR" sz="2800"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9265700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1600" y="-243408"/>
            <a:ext cx="7886700" cy="1800200"/>
          </a:xfrm>
        </p:spPr>
        <p:txBody>
          <a:bodyPr>
            <a:noAutofit/>
          </a:bodyPr>
          <a:lstStyle/>
          <a:p>
            <a:pPr algn="r"/>
            <a:r>
              <a:rPr lang="es-AR" sz="4400" dirty="0" smtClean="0">
                <a:solidFill>
                  <a:schemeClr val="bg1"/>
                </a:solidFill>
              </a:rPr>
              <a:t>​</a:t>
            </a:r>
            <a:r>
              <a:rPr lang="es-AR" sz="6000" dirty="0">
                <a:solidFill>
                  <a:schemeClr val="bg1"/>
                </a:solidFill>
              </a:rPr>
              <a:t>SISTEMA 2</a:t>
            </a:r>
          </a:p>
        </p:txBody>
      </p:sp>
      <p:sp>
        <p:nvSpPr>
          <p:cNvPr id="4" name="Rectangle 3"/>
          <p:cNvSpPr/>
          <p:nvPr/>
        </p:nvSpPr>
        <p:spPr>
          <a:xfrm>
            <a:off x="539552" y="1037049"/>
            <a:ext cx="8064896" cy="5632311"/>
          </a:xfrm>
          <a:prstGeom prst="rect">
            <a:avLst/>
          </a:prstGeom>
        </p:spPr>
        <p:txBody>
          <a:bodyPr wrap="square" numCol="1">
            <a:spAutoFit/>
          </a:bodyPr>
          <a:lstStyle/>
          <a:p>
            <a:pPr marL="342900" indent="-342900">
              <a:buFont typeface="Arial" panose="020B0604020202020204" pitchFamily="34" charset="0"/>
              <a:buChar char="•"/>
            </a:pPr>
            <a:r>
              <a:rPr lang="es-AR" sz="3600" dirty="0" smtClean="0">
                <a:solidFill>
                  <a:schemeClr val="bg1"/>
                </a:solidFill>
                <a:latin typeface="Arial" panose="020B0604020202020204" pitchFamily="34" charset="0"/>
              </a:rPr>
              <a:t>No reacciona, a menos que no haya alternativa.</a:t>
            </a:r>
          </a:p>
          <a:p>
            <a:pPr marL="342900" indent="-342900">
              <a:buFont typeface="Arial" panose="020B0604020202020204" pitchFamily="34" charset="0"/>
              <a:buChar char="•"/>
            </a:pPr>
            <a:r>
              <a:rPr lang="es-AR" sz="3600" dirty="0" smtClean="0">
                <a:solidFill>
                  <a:schemeClr val="bg1"/>
                </a:solidFill>
                <a:latin typeface="Arial" panose="020B0604020202020204" pitchFamily="34" charset="0"/>
              </a:rPr>
              <a:t>Es </a:t>
            </a:r>
            <a:r>
              <a:rPr lang="es-AR" sz="3600" dirty="0">
                <a:solidFill>
                  <a:schemeClr val="bg1"/>
                </a:solidFill>
                <a:latin typeface="Arial" panose="020B0604020202020204" pitchFamily="34" charset="0"/>
              </a:rPr>
              <a:t>capaz de negar la </a:t>
            </a:r>
            <a:r>
              <a:rPr lang="es-AR" sz="3600" dirty="0" smtClean="0">
                <a:solidFill>
                  <a:schemeClr val="bg1"/>
                </a:solidFill>
                <a:latin typeface="Arial" panose="020B0604020202020204" pitchFamily="34" charset="0"/>
              </a:rPr>
              <a:t>evidencia (duda de lo que ve)</a:t>
            </a:r>
          </a:p>
          <a:p>
            <a:pPr marL="342900" indent="-342900">
              <a:buFont typeface="Arial" panose="020B0604020202020204" pitchFamily="34" charset="0"/>
              <a:buChar char="•"/>
            </a:pPr>
            <a:r>
              <a:rPr lang="es-AR" sz="3600" dirty="0" smtClean="0">
                <a:solidFill>
                  <a:schemeClr val="bg1"/>
                </a:solidFill>
                <a:latin typeface="Arial" panose="020B0604020202020204" pitchFamily="34" charset="0"/>
              </a:rPr>
              <a:t>Puede </a:t>
            </a:r>
            <a:r>
              <a:rPr lang="es-AR" sz="3600" dirty="0">
                <a:solidFill>
                  <a:schemeClr val="bg1"/>
                </a:solidFill>
                <a:latin typeface="Arial" panose="020B0604020202020204" pitchFamily="34" charset="0"/>
              </a:rPr>
              <a:t>manejar secuencias </a:t>
            </a:r>
            <a:r>
              <a:rPr lang="es-AR" sz="3600" dirty="0" smtClean="0">
                <a:solidFill>
                  <a:schemeClr val="bg1"/>
                </a:solidFill>
                <a:latin typeface="Arial" panose="020B0604020202020204" pitchFamily="34" charset="0"/>
              </a:rPr>
              <a:t>temporales</a:t>
            </a:r>
          </a:p>
          <a:p>
            <a:pPr marL="342900" indent="-342900">
              <a:buFont typeface="Arial" panose="020B0604020202020204" pitchFamily="34" charset="0"/>
              <a:buChar char="•"/>
            </a:pPr>
            <a:r>
              <a:rPr lang="es-AR" sz="3600" dirty="0" smtClean="0">
                <a:solidFill>
                  <a:schemeClr val="bg1"/>
                </a:solidFill>
                <a:latin typeface="Arial" panose="020B0604020202020204" pitchFamily="34" charset="0"/>
              </a:rPr>
              <a:t>Accede </a:t>
            </a:r>
            <a:r>
              <a:rPr lang="es-AR" sz="3600" dirty="0">
                <a:solidFill>
                  <a:schemeClr val="bg1"/>
                </a:solidFill>
                <a:latin typeface="Arial" panose="020B0604020202020204" pitchFamily="34" charset="0"/>
              </a:rPr>
              <a:t>con un plan a la memoria de largo </a:t>
            </a:r>
            <a:r>
              <a:rPr lang="es-AR" sz="3600" dirty="0" smtClean="0">
                <a:solidFill>
                  <a:schemeClr val="bg1"/>
                </a:solidFill>
                <a:latin typeface="Arial" panose="020B0604020202020204" pitchFamily="34" charset="0"/>
              </a:rPr>
              <a:t>plazo.</a:t>
            </a:r>
          </a:p>
          <a:p>
            <a:pPr marL="342900" indent="-342900">
              <a:buFont typeface="Arial" panose="020B0604020202020204" pitchFamily="34" charset="0"/>
              <a:buChar char="•"/>
            </a:pPr>
            <a:r>
              <a:rPr lang="es-AR" sz="3600" dirty="0" smtClean="0">
                <a:solidFill>
                  <a:schemeClr val="bg1"/>
                </a:solidFill>
                <a:latin typeface="Arial" panose="020B0604020202020204" pitchFamily="34" charset="0"/>
              </a:rPr>
              <a:t>Recordar </a:t>
            </a:r>
            <a:r>
              <a:rPr lang="es-AR" sz="3600" dirty="0">
                <a:solidFill>
                  <a:schemeClr val="bg1"/>
                </a:solidFill>
                <a:latin typeface="Arial" panose="020B0604020202020204" pitchFamily="34" charset="0"/>
              </a:rPr>
              <a:t>≡ </a:t>
            </a:r>
            <a:r>
              <a:rPr lang="es-AR" sz="3600" dirty="0" smtClean="0">
                <a:solidFill>
                  <a:schemeClr val="bg1"/>
                </a:solidFill>
                <a:latin typeface="Arial" panose="020B0604020202020204" pitchFamily="34" charset="0"/>
              </a:rPr>
              <a:t>Pensar</a:t>
            </a:r>
          </a:p>
          <a:p>
            <a:pPr marL="342900" indent="-342900">
              <a:buFont typeface="Arial" panose="020B0604020202020204" pitchFamily="34" charset="0"/>
              <a:buChar char="•"/>
            </a:pPr>
            <a:r>
              <a:rPr lang="es-AR" sz="3600" dirty="0" smtClean="0">
                <a:solidFill>
                  <a:schemeClr val="bg1"/>
                </a:solidFill>
                <a:latin typeface="Arial" panose="020B0604020202020204" pitchFamily="34" charset="0"/>
              </a:rPr>
              <a:t>Lento</a:t>
            </a:r>
            <a:endParaRPr lang="es-AR" sz="3600" dirty="0">
              <a:solidFill>
                <a:schemeClr val="bg1"/>
              </a:solidFill>
              <a:latin typeface="Arial" panose="020B0604020202020204" pitchFamily="34" charset="0"/>
            </a:endParaRPr>
          </a:p>
        </p:txBody>
      </p:sp>
    </p:spTree>
    <p:extLst>
      <p:ext uri="{BB962C8B-B14F-4D97-AF65-F5344CB8AC3E}">
        <p14:creationId xmlns:p14="http://schemas.microsoft.com/office/powerpoint/2010/main" val="28490665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6996" y="0"/>
            <a:ext cx="7886700" cy="1800200"/>
          </a:xfrm>
        </p:spPr>
        <p:txBody>
          <a:bodyPr>
            <a:noAutofit/>
          </a:bodyPr>
          <a:lstStyle/>
          <a:p>
            <a:pPr algn="r"/>
            <a:r>
              <a:rPr lang="es-AR" sz="4400" dirty="0" smtClean="0">
                <a:solidFill>
                  <a:schemeClr val="bg1"/>
                </a:solidFill>
              </a:rPr>
              <a:t>​</a:t>
            </a:r>
            <a:r>
              <a:rPr lang="es-AR" sz="6000" dirty="0">
                <a:solidFill>
                  <a:schemeClr val="bg1"/>
                </a:solidFill>
              </a:rPr>
              <a:t>PENSAR ES CARO</a:t>
            </a:r>
          </a:p>
        </p:txBody>
      </p:sp>
      <p:sp>
        <p:nvSpPr>
          <p:cNvPr id="4" name="Rectangle 3"/>
          <p:cNvSpPr/>
          <p:nvPr/>
        </p:nvSpPr>
        <p:spPr>
          <a:xfrm>
            <a:off x="628800" y="1628800"/>
            <a:ext cx="8064896" cy="4524315"/>
          </a:xfrm>
          <a:prstGeom prst="rect">
            <a:avLst/>
          </a:prstGeom>
        </p:spPr>
        <p:txBody>
          <a:bodyPr wrap="square" numCol="1">
            <a:spAutoFit/>
          </a:bodyPr>
          <a:lstStyle/>
          <a:p>
            <a:pPr algn="ctr"/>
            <a:r>
              <a:rPr lang="es-AR" sz="4800" b="1" dirty="0" smtClean="0">
                <a:solidFill>
                  <a:schemeClr val="bg1"/>
                </a:solidFill>
                <a:latin typeface="Arial" panose="020B0604020202020204" pitchFamily="34" charset="0"/>
              </a:rPr>
              <a:t>PENSAR</a:t>
            </a:r>
            <a:r>
              <a:rPr lang="es-AR" sz="4800" dirty="0" smtClean="0">
                <a:solidFill>
                  <a:schemeClr val="bg1"/>
                </a:solidFill>
                <a:latin typeface="Arial" panose="020B0604020202020204" pitchFamily="34" charset="0"/>
              </a:rPr>
              <a:t> (o recordar) es lo peor que le puede pasar al cerebro. Como hago para no hacer pensar a los usuarios?</a:t>
            </a:r>
          </a:p>
          <a:p>
            <a:pPr algn="ctr"/>
            <a:endParaRPr lang="es-AR" sz="4800" dirty="0" smtClean="0">
              <a:solidFill>
                <a:schemeClr val="bg1"/>
              </a:solidFill>
              <a:latin typeface="Arial" panose="020B0604020202020204" pitchFamily="34" charset="0"/>
            </a:endParaRPr>
          </a:p>
          <a:p>
            <a:pPr algn="ctr"/>
            <a:r>
              <a:rPr lang="en-US" sz="4800" dirty="0" smtClean="0">
                <a:solidFill>
                  <a:schemeClr val="bg1"/>
                </a:solidFill>
                <a:latin typeface="Arial" panose="020B0604020202020204" pitchFamily="34" charset="0"/>
              </a:rPr>
              <a:t>No </a:t>
            </a:r>
            <a:r>
              <a:rPr lang="en-US" sz="4800" dirty="0" err="1" smtClean="0">
                <a:solidFill>
                  <a:schemeClr val="bg1"/>
                </a:solidFill>
                <a:latin typeface="Arial" panose="020B0604020202020204" pitchFamily="34" charset="0"/>
              </a:rPr>
              <a:t>disparar</a:t>
            </a:r>
            <a:r>
              <a:rPr lang="en-US" sz="4800" dirty="0" smtClean="0">
                <a:solidFill>
                  <a:schemeClr val="bg1"/>
                </a:solidFill>
                <a:latin typeface="Arial" panose="020B0604020202020204" pitchFamily="34" charset="0"/>
              </a:rPr>
              <a:t> el sist2</a:t>
            </a:r>
            <a:endParaRPr lang="es-AR" sz="4800" dirty="0" smtClean="0">
              <a:solidFill>
                <a:schemeClr val="bg1"/>
              </a:solidFill>
              <a:latin typeface="Arial" panose="020B0604020202020204" pitchFamily="34" charset="0"/>
            </a:endParaRPr>
          </a:p>
        </p:txBody>
      </p:sp>
    </p:spTree>
    <p:extLst>
      <p:ext uri="{BB962C8B-B14F-4D97-AF65-F5344CB8AC3E}">
        <p14:creationId xmlns:p14="http://schemas.microsoft.com/office/powerpoint/2010/main" val="6166672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71600" y="260648"/>
            <a:ext cx="7886700" cy="1325563"/>
          </a:xfrm>
        </p:spPr>
        <p:txBody>
          <a:bodyPr>
            <a:normAutofit/>
          </a:bodyPr>
          <a:lstStyle/>
          <a:p>
            <a:pPr algn="r"/>
            <a:r>
              <a:rPr lang="es-AR" sz="4000" dirty="0" smtClean="0">
                <a:solidFill>
                  <a:schemeClr val="bg1"/>
                </a:solidFill>
              </a:rPr>
              <a:t>SISTEMA 1, SISTEMA 2, PREDICCIÓN Y EQUILIBRIO</a:t>
            </a:r>
            <a:endParaRPr lang="es-AR" sz="4000" dirty="0">
              <a:solidFill>
                <a:schemeClr val="bg1"/>
              </a:solidFill>
            </a:endParaRPr>
          </a:p>
        </p:txBody>
      </p:sp>
      <p:pic>
        <p:nvPicPr>
          <p:cNvPr id="5" name="Picture 4"/>
          <p:cNvPicPr>
            <a:picLocks noChangeAspect="1"/>
          </p:cNvPicPr>
          <p:nvPr/>
        </p:nvPicPr>
        <p:blipFill>
          <a:blip r:embed="rId3"/>
          <a:stretch>
            <a:fillRect/>
          </a:stretch>
        </p:blipFill>
        <p:spPr>
          <a:xfrm>
            <a:off x="827584" y="2348880"/>
            <a:ext cx="7533333" cy="3400000"/>
          </a:xfrm>
          <a:prstGeom prst="rect">
            <a:avLst/>
          </a:prstGeom>
        </p:spPr>
      </p:pic>
    </p:spTree>
    <p:extLst>
      <p:ext uri="{BB962C8B-B14F-4D97-AF65-F5344CB8AC3E}">
        <p14:creationId xmlns:p14="http://schemas.microsoft.com/office/powerpoint/2010/main" val="17845666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71600" y="260648"/>
            <a:ext cx="7886700" cy="1325563"/>
          </a:xfrm>
        </p:spPr>
        <p:txBody>
          <a:bodyPr>
            <a:normAutofit/>
          </a:bodyPr>
          <a:lstStyle/>
          <a:p>
            <a:pPr algn="r"/>
            <a:r>
              <a:rPr lang="es-AR" sz="4000" dirty="0" smtClean="0">
                <a:solidFill>
                  <a:schemeClr val="bg1"/>
                </a:solidFill>
              </a:rPr>
              <a:t>SISTEMA 1, SISTEMA 2, PREDICCIÓN Y EQUILIBRIO</a:t>
            </a:r>
            <a:endParaRPr lang="es-AR" sz="4000" dirty="0">
              <a:solidFill>
                <a:schemeClr val="bg1"/>
              </a:solidFill>
            </a:endParaRPr>
          </a:p>
        </p:txBody>
      </p:sp>
      <p:pic>
        <p:nvPicPr>
          <p:cNvPr id="4" name="Picture 3"/>
          <p:cNvPicPr>
            <a:picLocks noChangeAspect="1"/>
          </p:cNvPicPr>
          <p:nvPr/>
        </p:nvPicPr>
        <p:blipFill>
          <a:blip r:embed="rId3"/>
          <a:stretch>
            <a:fillRect/>
          </a:stretch>
        </p:blipFill>
        <p:spPr>
          <a:xfrm>
            <a:off x="993279" y="1586211"/>
            <a:ext cx="7056784" cy="5059581"/>
          </a:xfrm>
          <a:prstGeom prst="rect">
            <a:avLst/>
          </a:prstGeom>
        </p:spPr>
      </p:pic>
    </p:spTree>
    <p:extLst>
      <p:ext uri="{BB962C8B-B14F-4D97-AF65-F5344CB8AC3E}">
        <p14:creationId xmlns:p14="http://schemas.microsoft.com/office/powerpoint/2010/main" val="39277210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6996" y="0"/>
            <a:ext cx="7886700" cy="1225689"/>
          </a:xfrm>
        </p:spPr>
        <p:txBody>
          <a:bodyPr>
            <a:noAutofit/>
          </a:bodyPr>
          <a:lstStyle/>
          <a:p>
            <a:pPr algn="r"/>
            <a:r>
              <a:rPr lang="es-AR" sz="6000" dirty="0" smtClean="0">
                <a:solidFill>
                  <a:schemeClr val="bg1"/>
                </a:solidFill>
              </a:rPr>
              <a:t>​PENSAR ES CARO</a:t>
            </a:r>
            <a:endParaRPr lang="es-AR" sz="4800" dirty="0">
              <a:solidFill>
                <a:schemeClr val="bg1"/>
              </a:solidFill>
            </a:endParaRPr>
          </a:p>
        </p:txBody>
      </p:sp>
      <p:sp>
        <p:nvSpPr>
          <p:cNvPr id="4" name="Rectangle 3"/>
          <p:cNvSpPr/>
          <p:nvPr/>
        </p:nvSpPr>
        <p:spPr>
          <a:xfrm>
            <a:off x="628800" y="1556792"/>
            <a:ext cx="8064896" cy="4524315"/>
          </a:xfrm>
          <a:prstGeom prst="rect">
            <a:avLst/>
          </a:prstGeom>
        </p:spPr>
        <p:txBody>
          <a:bodyPr wrap="square" numCol="1">
            <a:spAutoFit/>
          </a:bodyPr>
          <a:lstStyle/>
          <a:p>
            <a:pPr algn="ctr"/>
            <a:r>
              <a:rPr lang="en-US" sz="3600" dirty="0" err="1" smtClean="0">
                <a:solidFill>
                  <a:schemeClr val="bg1"/>
                </a:solidFill>
                <a:latin typeface="Arial" panose="020B0604020202020204" pitchFamily="34" charset="0"/>
              </a:rPr>
              <a:t>Una</a:t>
            </a:r>
            <a:r>
              <a:rPr lang="en-US" sz="3600" dirty="0" smtClean="0">
                <a:solidFill>
                  <a:schemeClr val="bg1"/>
                </a:solidFill>
                <a:latin typeface="Arial" panose="020B0604020202020204" pitchFamily="34" charset="0"/>
              </a:rPr>
              <a:t> </a:t>
            </a:r>
            <a:r>
              <a:rPr lang="en-US" sz="3600" dirty="0" err="1" smtClean="0">
                <a:solidFill>
                  <a:schemeClr val="bg1"/>
                </a:solidFill>
                <a:latin typeface="Arial" panose="020B0604020202020204" pitchFamily="34" charset="0"/>
              </a:rPr>
              <a:t>interfaz</a:t>
            </a:r>
            <a:r>
              <a:rPr lang="en-US" sz="3600" dirty="0" smtClean="0">
                <a:solidFill>
                  <a:schemeClr val="bg1"/>
                </a:solidFill>
                <a:latin typeface="Arial" panose="020B0604020202020204" pitchFamily="34" charset="0"/>
              </a:rPr>
              <a:t> que </a:t>
            </a:r>
            <a:r>
              <a:rPr lang="en-US" sz="3600" dirty="0" err="1" smtClean="0">
                <a:solidFill>
                  <a:schemeClr val="bg1"/>
                </a:solidFill>
                <a:latin typeface="Arial" panose="020B0604020202020204" pitchFamily="34" charset="0"/>
              </a:rPr>
              <a:t>mantenga</a:t>
            </a:r>
            <a:r>
              <a:rPr lang="en-US" sz="3600" dirty="0" smtClean="0">
                <a:solidFill>
                  <a:schemeClr val="bg1"/>
                </a:solidFill>
                <a:latin typeface="Arial" panose="020B0604020202020204" pitchFamily="34" charset="0"/>
              </a:rPr>
              <a:t> el </a:t>
            </a:r>
            <a:r>
              <a:rPr lang="en-US" sz="3600" dirty="0" err="1" smtClean="0">
                <a:solidFill>
                  <a:schemeClr val="bg1"/>
                </a:solidFill>
                <a:latin typeface="Arial" panose="020B0604020202020204" pitchFamily="34" charset="0"/>
              </a:rPr>
              <a:t>equilibrio</a:t>
            </a:r>
            <a:r>
              <a:rPr lang="en-US" sz="3600" dirty="0" smtClean="0">
                <a:solidFill>
                  <a:schemeClr val="bg1"/>
                </a:solidFill>
                <a:latin typeface="Arial" panose="020B0604020202020204" pitchFamily="34" charset="0"/>
              </a:rPr>
              <a:t> </a:t>
            </a:r>
            <a:r>
              <a:rPr lang="en-US" sz="3600" dirty="0" err="1" smtClean="0">
                <a:solidFill>
                  <a:schemeClr val="bg1"/>
                </a:solidFill>
                <a:latin typeface="Arial" panose="020B0604020202020204" pitchFamily="34" charset="0"/>
              </a:rPr>
              <a:t>mantiene</a:t>
            </a:r>
            <a:r>
              <a:rPr lang="en-US" sz="3600" dirty="0" smtClean="0">
                <a:solidFill>
                  <a:schemeClr val="bg1"/>
                </a:solidFill>
                <a:latin typeface="Arial" panose="020B0604020202020204" pitchFamily="34" charset="0"/>
              </a:rPr>
              <a:t> al </a:t>
            </a:r>
            <a:r>
              <a:rPr lang="en-US" sz="3600" dirty="0" err="1" smtClean="0">
                <a:solidFill>
                  <a:schemeClr val="bg1"/>
                </a:solidFill>
                <a:latin typeface="Arial" panose="020B0604020202020204" pitchFamily="34" charset="0"/>
              </a:rPr>
              <a:t>cerebro</a:t>
            </a:r>
            <a:r>
              <a:rPr lang="en-US" sz="3600" dirty="0" smtClean="0">
                <a:solidFill>
                  <a:schemeClr val="bg1"/>
                </a:solidFill>
                <a:latin typeface="Arial" panose="020B0604020202020204" pitchFamily="34" charset="0"/>
              </a:rPr>
              <a:t> del </a:t>
            </a:r>
            <a:r>
              <a:rPr lang="en-US" sz="3600" dirty="0" err="1" smtClean="0">
                <a:solidFill>
                  <a:schemeClr val="bg1"/>
                </a:solidFill>
                <a:latin typeface="Arial" panose="020B0604020202020204" pitchFamily="34" charset="0"/>
              </a:rPr>
              <a:t>usuario</a:t>
            </a:r>
            <a:r>
              <a:rPr lang="en-US" sz="3600" dirty="0" smtClean="0">
                <a:solidFill>
                  <a:schemeClr val="bg1"/>
                </a:solidFill>
                <a:latin typeface="Arial" panose="020B0604020202020204" pitchFamily="34" charset="0"/>
              </a:rPr>
              <a:t> </a:t>
            </a:r>
            <a:r>
              <a:rPr lang="en-US" sz="3600" dirty="0" err="1" smtClean="0">
                <a:solidFill>
                  <a:schemeClr val="bg1"/>
                </a:solidFill>
                <a:latin typeface="Arial" panose="020B0604020202020204" pitchFamily="34" charset="0"/>
              </a:rPr>
              <a:t>en</a:t>
            </a:r>
            <a:r>
              <a:rPr lang="en-US" sz="3600" dirty="0" smtClean="0">
                <a:solidFill>
                  <a:schemeClr val="bg1"/>
                </a:solidFill>
                <a:latin typeface="Arial" panose="020B0604020202020204" pitchFamily="34" charset="0"/>
              </a:rPr>
              <a:t> el </a:t>
            </a:r>
            <a:r>
              <a:rPr lang="en-US" sz="3600" dirty="0" err="1" smtClean="0">
                <a:solidFill>
                  <a:schemeClr val="bg1"/>
                </a:solidFill>
                <a:latin typeface="Arial" panose="020B0604020202020204" pitchFamily="34" charset="0"/>
              </a:rPr>
              <a:t>sistema</a:t>
            </a:r>
            <a:r>
              <a:rPr lang="en-US" sz="3600" dirty="0" smtClean="0">
                <a:solidFill>
                  <a:schemeClr val="bg1"/>
                </a:solidFill>
                <a:latin typeface="Arial" panose="020B0604020202020204" pitchFamily="34" charset="0"/>
              </a:rPr>
              <a:t> 1.</a:t>
            </a:r>
          </a:p>
          <a:p>
            <a:pPr algn="ctr"/>
            <a:endParaRPr lang="en-US" sz="3600" dirty="0" smtClean="0">
              <a:solidFill>
                <a:schemeClr val="bg1"/>
              </a:solidFill>
              <a:latin typeface="Arial" panose="020B0604020202020204" pitchFamily="34" charset="0"/>
            </a:endParaRPr>
          </a:p>
          <a:p>
            <a:pPr algn="ctr"/>
            <a:r>
              <a:rPr lang="en-US" sz="3600" dirty="0" err="1" smtClean="0">
                <a:solidFill>
                  <a:schemeClr val="bg1"/>
                </a:solidFill>
                <a:latin typeface="Arial" panose="020B0604020202020204" pitchFamily="34" charset="0"/>
              </a:rPr>
              <a:t>Rompo</a:t>
            </a:r>
            <a:r>
              <a:rPr lang="en-US" sz="3600" dirty="0" smtClean="0">
                <a:solidFill>
                  <a:schemeClr val="bg1"/>
                </a:solidFill>
                <a:latin typeface="Arial" panose="020B0604020202020204" pitchFamily="34" charset="0"/>
              </a:rPr>
              <a:t> el </a:t>
            </a:r>
            <a:r>
              <a:rPr lang="en-US" sz="3600" dirty="0" err="1" smtClean="0">
                <a:solidFill>
                  <a:schemeClr val="bg1"/>
                </a:solidFill>
                <a:latin typeface="Arial" panose="020B0604020202020204" pitchFamily="34" charset="0"/>
              </a:rPr>
              <a:t>equilibrio</a:t>
            </a:r>
            <a:r>
              <a:rPr lang="en-US" sz="3600" dirty="0" smtClean="0">
                <a:solidFill>
                  <a:schemeClr val="bg1"/>
                </a:solidFill>
                <a:latin typeface="Arial" panose="020B0604020202020204" pitchFamily="34" charset="0"/>
              </a:rPr>
              <a:t> y </a:t>
            </a:r>
          </a:p>
          <a:p>
            <a:pPr algn="ctr"/>
            <a:r>
              <a:rPr lang="en-US" sz="3600" dirty="0" err="1" smtClean="0">
                <a:solidFill>
                  <a:schemeClr val="bg1"/>
                </a:solidFill>
                <a:latin typeface="Arial" panose="020B0604020202020204" pitchFamily="34" charset="0"/>
              </a:rPr>
              <a:t>despierto</a:t>
            </a:r>
            <a:r>
              <a:rPr lang="en-US" sz="3600" dirty="0" smtClean="0">
                <a:solidFill>
                  <a:schemeClr val="bg1"/>
                </a:solidFill>
                <a:latin typeface="Arial" panose="020B0604020202020204" pitchFamily="34" charset="0"/>
              </a:rPr>
              <a:t> al </a:t>
            </a:r>
            <a:r>
              <a:rPr lang="en-US" sz="3600" dirty="0" err="1" smtClean="0">
                <a:solidFill>
                  <a:schemeClr val="bg1"/>
                </a:solidFill>
                <a:latin typeface="Arial" panose="020B0604020202020204" pitchFamily="34" charset="0"/>
              </a:rPr>
              <a:t>sistema</a:t>
            </a:r>
            <a:r>
              <a:rPr lang="en-US" sz="3600" dirty="0" smtClean="0">
                <a:solidFill>
                  <a:schemeClr val="bg1"/>
                </a:solidFill>
                <a:latin typeface="Arial" panose="020B0604020202020204" pitchFamily="34" charset="0"/>
              </a:rPr>
              <a:t> 2,</a:t>
            </a:r>
          </a:p>
          <a:p>
            <a:pPr algn="ctr"/>
            <a:endParaRPr lang="en-US" sz="3600" dirty="0" smtClean="0">
              <a:solidFill>
                <a:schemeClr val="bg1"/>
              </a:solidFill>
              <a:latin typeface="Arial" panose="020B0604020202020204" pitchFamily="34" charset="0"/>
            </a:endParaRPr>
          </a:p>
          <a:p>
            <a:pPr algn="ctr"/>
            <a:r>
              <a:rPr lang="en-US" sz="3600" dirty="0" err="1" smtClean="0">
                <a:solidFill>
                  <a:schemeClr val="bg1"/>
                </a:solidFill>
                <a:latin typeface="Arial" panose="020B0604020202020204" pitchFamily="34" charset="0"/>
              </a:rPr>
              <a:t>Es</a:t>
            </a:r>
            <a:r>
              <a:rPr lang="en-US" sz="3600" dirty="0" smtClean="0">
                <a:solidFill>
                  <a:schemeClr val="bg1"/>
                </a:solidFill>
                <a:latin typeface="Arial" panose="020B0604020202020204" pitchFamily="34" charset="0"/>
              </a:rPr>
              <a:t> </a:t>
            </a:r>
            <a:r>
              <a:rPr lang="en-US" sz="3600" dirty="0" err="1" smtClean="0">
                <a:solidFill>
                  <a:schemeClr val="bg1"/>
                </a:solidFill>
                <a:latin typeface="Arial" panose="020B0604020202020204" pitchFamily="34" charset="0"/>
              </a:rPr>
              <a:t>decir</a:t>
            </a:r>
            <a:r>
              <a:rPr lang="en-US" sz="3600" dirty="0" smtClean="0">
                <a:solidFill>
                  <a:schemeClr val="bg1"/>
                </a:solidFill>
                <a:latin typeface="Arial" panose="020B0604020202020204" pitchFamily="34" charset="0"/>
              </a:rPr>
              <a:t>, </a:t>
            </a:r>
            <a:r>
              <a:rPr lang="en-US" sz="3600" dirty="0" err="1" smtClean="0">
                <a:solidFill>
                  <a:schemeClr val="bg1"/>
                </a:solidFill>
                <a:latin typeface="Arial" panose="020B0604020202020204" pitchFamily="34" charset="0"/>
              </a:rPr>
              <a:t>hago</a:t>
            </a:r>
            <a:r>
              <a:rPr lang="en-US" sz="3600" dirty="0" smtClean="0">
                <a:solidFill>
                  <a:schemeClr val="bg1"/>
                </a:solidFill>
                <a:latin typeface="Arial" panose="020B0604020202020204" pitchFamily="34" charset="0"/>
              </a:rPr>
              <a:t> </a:t>
            </a:r>
            <a:r>
              <a:rPr lang="en-US" sz="3600" dirty="0" err="1" smtClean="0">
                <a:solidFill>
                  <a:schemeClr val="bg1"/>
                </a:solidFill>
                <a:latin typeface="Arial" panose="020B0604020202020204" pitchFamily="34" charset="0"/>
              </a:rPr>
              <a:t>pensar</a:t>
            </a:r>
            <a:r>
              <a:rPr lang="en-US" sz="3600" dirty="0" smtClean="0">
                <a:solidFill>
                  <a:schemeClr val="bg1"/>
                </a:solidFill>
                <a:latin typeface="Arial" panose="020B0604020202020204" pitchFamily="34" charset="0"/>
              </a:rPr>
              <a:t> al </a:t>
            </a:r>
            <a:r>
              <a:rPr lang="en-US" sz="3600" dirty="0" err="1" smtClean="0">
                <a:solidFill>
                  <a:schemeClr val="bg1"/>
                </a:solidFill>
                <a:latin typeface="Arial" panose="020B0604020202020204" pitchFamily="34" charset="0"/>
              </a:rPr>
              <a:t>usuario</a:t>
            </a:r>
            <a:endParaRPr lang="en-US" sz="3600" dirty="0" smtClean="0">
              <a:solidFill>
                <a:schemeClr val="bg1"/>
              </a:solidFill>
              <a:latin typeface="Arial" panose="020B0604020202020204" pitchFamily="34" charset="0"/>
            </a:endParaRPr>
          </a:p>
        </p:txBody>
      </p:sp>
    </p:spTree>
    <p:extLst>
      <p:ext uri="{BB962C8B-B14F-4D97-AF65-F5344CB8AC3E}">
        <p14:creationId xmlns:p14="http://schemas.microsoft.com/office/powerpoint/2010/main" val="33612007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Rectangle 3"/>
          <p:cNvSpPr/>
          <p:nvPr/>
        </p:nvSpPr>
        <p:spPr>
          <a:xfrm>
            <a:off x="611560" y="1988840"/>
            <a:ext cx="8064896" cy="2862322"/>
          </a:xfrm>
          <a:prstGeom prst="rect">
            <a:avLst/>
          </a:prstGeom>
        </p:spPr>
        <p:txBody>
          <a:bodyPr wrap="square" numCol="1">
            <a:spAutoFit/>
          </a:bodyPr>
          <a:lstStyle/>
          <a:p>
            <a:pPr algn="ctr"/>
            <a:r>
              <a:rPr lang="es-AR" sz="6000" dirty="0" smtClean="0">
                <a:solidFill>
                  <a:schemeClr val="bg1"/>
                </a:solidFill>
                <a:latin typeface="Arial" panose="020B0604020202020204" pitchFamily="34" charset="0"/>
              </a:rPr>
              <a:t>AL SISTEMA 1 LE GUSTA MUCHO LAS HEURÍSTICAS</a:t>
            </a:r>
            <a:endParaRPr lang="es-AR" sz="6000" dirty="0">
              <a:solidFill>
                <a:schemeClr val="bg1"/>
              </a:solidFill>
              <a:latin typeface="Arial" panose="020B0604020202020204" pitchFamily="34" charset="0"/>
            </a:endParaRPr>
          </a:p>
        </p:txBody>
      </p:sp>
    </p:spTree>
    <p:extLst>
      <p:ext uri="{BB962C8B-B14F-4D97-AF65-F5344CB8AC3E}">
        <p14:creationId xmlns:p14="http://schemas.microsoft.com/office/powerpoint/2010/main" val="23338505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p:cNvSpPr/>
          <p:nvPr/>
        </p:nvSpPr>
        <p:spPr>
          <a:xfrm>
            <a:off x="2699792" y="5661248"/>
            <a:ext cx="6287299" cy="1015663"/>
          </a:xfrm>
          <a:prstGeom prst="rect">
            <a:avLst/>
          </a:prstGeom>
        </p:spPr>
        <p:txBody>
          <a:bodyPr wrap="none">
            <a:spAutoFit/>
          </a:bodyPr>
          <a:lstStyle/>
          <a:p>
            <a:r>
              <a:rPr lang="en-US" sz="6000" b="1" dirty="0" smtClean="0">
                <a:solidFill>
                  <a:schemeClr val="bg1"/>
                </a:solidFill>
                <a:latin typeface="+mj-lt"/>
              </a:rPr>
              <a:t>Se </a:t>
            </a:r>
            <a:r>
              <a:rPr lang="en-US" sz="6000" b="1" dirty="0" err="1" smtClean="0">
                <a:solidFill>
                  <a:schemeClr val="bg1"/>
                </a:solidFill>
                <a:latin typeface="+mj-lt"/>
              </a:rPr>
              <a:t>acuerdan</a:t>
            </a:r>
            <a:r>
              <a:rPr lang="en-US" sz="6000" b="1" dirty="0" smtClean="0">
                <a:solidFill>
                  <a:schemeClr val="bg1"/>
                </a:solidFill>
                <a:latin typeface="+mj-lt"/>
              </a:rPr>
              <a:t> de…?</a:t>
            </a:r>
            <a:endParaRPr lang="es-AR" sz="6600" b="1" dirty="0">
              <a:latin typeface="+mj-lt"/>
            </a:endParaRPr>
          </a:p>
        </p:txBody>
      </p:sp>
    </p:spTree>
    <p:extLst>
      <p:ext uri="{BB962C8B-B14F-4D97-AF65-F5344CB8AC3E}">
        <p14:creationId xmlns:p14="http://schemas.microsoft.com/office/powerpoint/2010/main" val="37833244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4686415" y="5279098"/>
            <a:ext cx="1973817" cy="1224136"/>
          </a:xfrm>
        </p:spPr>
        <p:txBody>
          <a:bodyPr>
            <a:noAutofit/>
          </a:bodyPr>
          <a:lstStyle/>
          <a:p>
            <a:pPr algn="ctr">
              <a:lnSpc>
                <a:spcPct val="100000"/>
              </a:lnSpc>
              <a:spcBef>
                <a:spcPts val="0"/>
              </a:spcBef>
            </a:pPr>
            <a:r>
              <a:rPr lang="en-US" sz="8800" b="1" dirty="0">
                <a:solidFill>
                  <a:schemeClr val="bg1"/>
                </a:solidFill>
                <a:ea typeface="+mn-ea"/>
                <a:cs typeface="+mn-cs"/>
              </a:rPr>
              <a:t>ES</a:t>
            </a:r>
            <a:endParaRPr lang="es-AR" sz="8800" b="1" dirty="0">
              <a:solidFill>
                <a:schemeClr val="bg1"/>
              </a:solidFill>
              <a:ea typeface="+mn-ea"/>
              <a:cs typeface="+mn-cs"/>
            </a:endParaRPr>
          </a:p>
        </p:txBody>
      </p:sp>
      <p:sp>
        <p:nvSpPr>
          <p:cNvPr id="2" name="Rectangle 1"/>
          <p:cNvSpPr/>
          <p:nvPr/>
        </p:nvSpPr>
        <p:spPr>
          <a:xfrm>
            <a:off x="1547664" y="270986"/>
            <a:ext cx="4163319" cy="1446550"/>
          </a:xfrm>
          <a:prstGeom prst="rect">
            <a:avLst/>
          </a:prstGeom>
        </p:spPr>
        <p:txBody>
          <a:bodyPr wrap="none">
            <a:spAutoFit/>
          </a:bodyPr>
          <a:lstStyle/>
          <a:p>
            <a:r>
              <a:rPr lang="en-US" sz="8800" b="1" dirty="0">
                <a:solidFill>
                  <a:schemeClr val="bg1"/>
                </a:solidFill>
                <a:latin typeface="+mj-lt"/>
              </a:rPr>
              <a:t>CUANTO</a:t>
            </a:r>
            <a:endParaRPr lang="es-AR" sz="9600" b="1" dirty="0">
              <a:latin typeface="+mj-lt"/>
            </a:endParaRPr>
          </a:p>
        </p:txBody>
      </p:sp>
      <p:sp>
        <p:nvSpPr>
          <p:cNvPr id="3" name="Rectangle 2"/>
          <p:cNvSpPr/>
          <p:nvPr/>
        </p:nvSpPr>
        <p:spPr>
          <a:xfrm>
            <a:off x="5641539" y="-9935"/>
            <a:ext cx="3098925" cy="1862048"/>
          </a:xfrm>
          <a:prstGeom prst="rect">
            <a:avLst/>
          </a:prstGeom>
        </p:spPr>
        <p:txBody>
          <a:bodyPr wrap="none">
            <a:spAutoFit/>
          </a:bodyPr>
          <a:lstStyle/>
          <a:p>
            <a:r>
              <a:rPr lang="en-US" sz="11500" b="1" dirty="0" smtClean="0">
                <a:solidFill>
                  <a:schemeClr val="accent4">
                    <a:lumMod val="60000"/>
                    <a:lumOff val="40000"/>
                  </a:schemeClr>
                </a:solidFill>
                <a:latin typeface="+mj-lt"/>
              </a:rPr>
              <a:t>MÁS</a:t>
            </a:r>
            <a:endParaRPr lang="es-AR" sz="8800" b="1" dirty="0">
              <a:solidFill>
                <a:schemeClr val="bg1"/>
              </a:solidFill>
              <a:latin typeface="+mj-lt"/>
            </a:endParaRPr>
          </a:p>
        </p:txBody>
      </p:sp>
      <p:sp>
        <p:nvSpPr>
          <p:cNvPr id="4" name="Rectangle 3"/>
          <p:cNvSpPr/>
          <p:nvPr/>
        </p:nvSpPr>
        <p:spPr>
          <a:xfrm>
            <a:off x="2561009" y="1262370"/>
            <a:ext cx="1832553" cy="1569660"/>
          </a:xfrm>
          <a:prstGeom prst="rect">
            <a:avLst/>
          </a:prstGeom>
        </p:spPr>
        <p:txBody>
          <a:bodyPr wrap="none">
            <a:spAutoFit/>
          </a:bodyPr>
          <a:lstStyle/>
          <a:p>
            <a:r>
              <a:rPr lang="en-US" sz="9600" b="1" dirty="0">
                <a:solidFill>
                  <a:schemeClr val="accent4">
                    <a:lumMod val="60000"/>
                    <a:lumOff val="40000"/>
                  </a:schemeClr>
                </a:solidFill>
                <a:latin typeface="+mj-lt"/>
              </a:rPr>
              <a:t>ME</a:t>
            </a:r>
            <a:endParaRPr lang="es-AR" sz="1600" b="1" dirty="0">
              <a:solidFill>
                <a:schemeClr val="accent4">
                  <a:lumMod val="60000"/>
                  <a:lumOff val="40000"/>
                </a:schemeClr>
              </a:solidFill>
              <a:latin typeface="+mj-lt"/>
            </a:endParaRPr>
          </a:p>
        </p:txBody>
      </p:sp>
      <p:sp>
        <p:nvSpPr>
          <p:cNvPr id="5" name="Rectangle 4"/>
          <p:cNvSpPr/>
          <p:nvPr/>
        </p:nvSpPr>
        <p:spPr>
          <a:xfrm>
            <a:off x="4532110" y="1262370"/>
            <a:ext cx="4272708" cy="1569660"/>
          </a:xfrm>
          <a:prstGeom prst="rect">
            <a:avLst/>
          </a:prstGeom>
        </p:spPr>
        <p:txBody>
          <a:bodyPr wrap="none">
            <a:spAutoFit/>
          </a:bodyPr>
          <a:lstStyle/>
          <a:p>
            <a:r>
              <a:rPr lang="en-US" sz="9600" b="1" dirty="0">
                <a:solidFill>
                  <a:schemeClr val="accent4">
                    <a:lumMod val="60000"/>
                    <a:lumOff val="40000"/>
                  </a:schemeClr>
                </a:solidFill>
                <a:latin typeface="+mj-lt"/>
              </a:rPr>
              <a:t>CUESTA</a:t>
            </a:r>
            <a:endParaRPr lang="es-AR" sz="2000" b="1" dirty="0">
              <a:solidFill>
                <a:schemeClr val="accent4">
                  <a:lumMod val="60000"/>
                  <a:lumOff val="40000"/>
                </a:schemeClr>
              </a:solidFill>
              <a:latin typeface="+mj-lt"/>
            </a:endParaRPr>
          </a:p>
        </p:txBody>
      </p:sp>
      <p:sp>
        <p:nvSpPr>
          <p:cNvPr id="6" name="Rectangle 5"/>
          <p:cNvSpPr/>
          <p:nvPr/>
        </p:nvSpPr>
        <p:spPr>
          <a:xfrm>
            <a:off x="4600307" y="2414498"/>
            <a:ext cx="4363969" cy="1446550"/>
          </a:xfrm>
          <a:prstGeom prst="rect">
            <a:avLst/>
          </a:prstGeom>
        </p:spPr>
        <p:txBody>
          <a:bodyPr wrap="square">
            <a:spAutoFit/>
          </a:bodyPr>
          <a:lstStyle/>
          <a:p>
            <a:r>
              <a:rPr lang="en-US" sz="8800" b="1" dirty="0">
                <a:solidFill>
                  <a:schemeClr val="bg1"/>
                </a:solidFill>
                <a:latin typeface="+mj-lt"/>
              </a:rPr>
              <a:t>USARLO</a:t>
            </a:r>
            <a:endParaRPr lang="es-AR" sz="8800" b="1" dirty="0">
              <a:solidFill>
                <a:schemeClr val="bg1"/>
              </a:solidFill>
              <a:latin typeface="+mj-lt"/>
            </a:endParaRPr>
          </a:p>
        </p:txBody>
      </p:sp>
      <p:sp>
        <p:nvSpPr>
          <p:cNvPr id="8" name="Rectangle 7"/>
          <p:cNvSpPr/>
          <p:nvPr/>
        </p:nvSpPr>
        <p:spPr>
          <a:xfrm>
            <a:off x="497458" y="3861048"/>
            <a:ext cx="4910319" cy="1862048"/>
          </a:xfrm>
          <a:prstGeom prst="rect">
            <a:avLst/>
          </a:prstGeom>
        </p:spPr>
        <p:txBody>
          <a:bodyPr wrap="none">
            <a:spAutoFit/>
          </a:bodyPr>
          <a:lstStyle/>
          <a:p>
            <a:r>
              <a:rPr lang="en-US" sz="11500" b="1" dirty="0" smtClean="0">
                <a:solidFill>
                  <a:schemeClr val="accent4">
                    <a:lumMod val="60000"/>
                    <a:lumOff val="40000"/>
                  </a:schemeClr>
                </a:solidFill>
                <a:latin typeface="+mj-lt"/>
              </a:rPr>
              <a:t>MENOS</a:t>
            </a:r>
            <a:endParaRPr lang="es-AR" sz="11500" b="1" dirty="0">
              <a:solidFill>
                <a:schemeClr val="accent4">
                  <a:lumMod val="60000"/>
                  <a:lumOff val="40000"/>
                </a:schemeClr>
              </a:solidFill>
              <a:latin typeface="+mj-lt"/>
            </a:endParaRPr>
          </a:p>
        </p:txBody>
      </p:sp>
      <p:sp>
        <p:nvSpPr>
          <p:cNvPr id="10" name="Rectangle 9"/>
          <p:cNvSpPr/>
          <p:nvPr/>
        </p:nvSpPr>
        <p:spPr>
          <a:xfrm>
            <a:off x="497458" y="5106336"/>
            <a:ext cx="4384534" cy="1569660"/>
          </a:xfrm>
          <a:prstGeom prst="rect">
            <a:avLst/>
          </a:prstGeom>
        </p:spPr>
        <p:txBody>
          <a:bodyPr wrap="none">
            <a:spAutoFit/>
          </a:bodyPr>
          <a:lstStyle/>
          <a:p>
            <a:r>
              <a:rPr lang="en-US" sz="9600" b="1" dirty="0">
                <a:solidFill>
                  <a:schemeClr val="accent4">
                    <a:lumMod val="60000"/>
                    <a:lumOff val="40000"/>
                  </a:schemeClr>
                </a:solidFill>
                <a:latin typeface="+mj-lt"/>
              </a:rPr>
              <a:t>USABLE</a:t>
            </a:r>
            <a:endParaRPr lang="es-AR" sz="11500" b="1" dirty="0">
              <a:solidFill>
                <a:schemeClr val="accent4">
                  <a:lumMod val="60000"/>
                  <a:lumOff val="40000"/>
                </a:schemeClr>
              </a:solidFill>
              <a:latin typeface="+mj-lt"/>
            </a:endParaRPr>
          </a:p>
        </p:txBody>
      </p:sp>
    </p:spTree>
    <p:extLst>
      <p:ext uri="{BB962C8B-B14F-4D97-AF65-F5344CB8AC3E}">
        <p14:creationId xmlns:p14="http://schemas.microsoft.com/office/powerpoint/2010/main" val="1200828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7" name="Rectangle 5"/>
          <p:cNvSpPr>
            <a:spLocks noChangeArrowheads="1"/>
          </p:cNvSpPr>
          <p:nvPr/>
        </p:nvSpPr>
        <p:spPr bwMode="auto">
          <a:xfrm>
            <a:off x="165308" y="2708920"/>
            <a:ext cx="88136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s-AR" altLang="es-AR" sz="2400" dirty="0">
                <a:solidFill>
                  <a:schemeClr val="bg1">
                    <a:lumMod val="95000"/>
                  </a:schemeClr>
                </a:solidFill>
                <a:latin typeface="Arial" panose="020B0604020202020204" pitchFamily="34" charset="0"/>
              </a:rPr>
              <a:t>La usabilidad se refiere a la capacidad de un software de ser </a:t>
            </a:r>
            <a:endParaRPr lang="es-AR" altLang="es-AR" sz="2400" dirty="0" smtClean="0">
              <a:solidFill>
                <a:schemeClr val="bg1">
                  <a:lumMod val="95000"/>
                </a:schemeClr>
              </a:solidFill>
              <a:latin typeface="Arial" panose="020B0604020202020204" pitchFamily="34" charset="0"/>
            </a:endParaRPr>
          </a:p>
          <a:p>
            <a:pPr lvl="0" algn="ctr" eaLnBrk="0" fontAlgn="base" hangingPunct="0">
              <a:spcBef>
                <a:spcPct val="0"/>
              </a:spcBef>
              <a:spcAft>
                <a:spcPct val="0"/>
              </a:spcAft>
            </a:pPr>
            <a:r>
              <a:rPr lang="es-AR" altLang="es-AR" sz="2400" dirty="0" smtClean="0">
                <a:solidFill>
                  <a:schemeClr val="bg1">
                    <a:lumMod val="95000"/>
                  </a:schemeClr>
                </a:solidFill>
                <a:latin typeface="Arial" panose="020B0604020202020204" pitchFamily="34" charset="0"/>
              </a:rPr>
              <a:t>comprendido</a:t>
            </a:r>
            <a:r>
              <a:rPr lang="es-AR" altLang="es-AR" sz="2400" dirty="0">
                <a:solidFill>
                  <a:schemeClr val="bg1">
                    <a:lumMod val="95000"/>
                  </a:schemeClr>
                </a:solidFill>
                <a:latin typeface="Arial" panose="020B0604020202020204" pitchFamily="34" charset="0"/>
              </a:rPr>
              <a:t>, aprendido, usado y ser atractivo para el usuario, </a:t>
            </a:r>
            <a:endParaRPr lang="es-AR" altLang="es-AR" sz="2400" dirty="0" smtClean="0">
              <a:solidFill>
                <a:schemeClr val="bg1">
                  <a:lumMod val="95000"/>
                </a:schemeClr>
              </a:solidFill>
              <a:latin typeface="Arial" panose="020B0604020202020204" pitchFamily="34" charset="0"/>
            </a:endParaRPr>
          </a:p>
          <a:p>
            <a:pPr lvl="0" algn="ctr" eaLnBrk="0" fontAlgn="base" hangingPunct="0">
              <a:spcBef>
                <a:spcPct val="0"/>
              </a:spcBef>
              <a:spcAft>
                <a:spcPct val="0"/>
              </a:spcAft>
            </a:pPr>
            <a:r>
              <a:rPr lang="es-AR" altLang="es-AR" sz="2400" dirty="0" smtClean="0">
                <a:solidFill>
                  <a:schemeClr val="bg1">
                    <a:lumMod val="95000"/>
                  </a:schemeClr>
                </a:solidFill>
                <a:latin typeface="Arial" panose="020B0604020202020204" pitchFamily="34" charset="0"/>
              </a:rPr>
              <a:t>en </a:t>
            </a:r>
            <a:r>
              <a:rPr lang="es-AR" altLang="es-AR" sz="2400" dirty="0">
                <a:solidFill>
                  <a:schemeClr val="bg1">
                    <a:lumMod val="95000"/>
                  </a:schemeClr>
                </a:solidFill>
                <a:latin typeface="Arial" panose="020B0604020202020204" pitchFamily="34" charset="0"/>
              </a:rPr>
              <a:t>condiciones específicas de uso.</a:t>
            </a:r>
          </a:p>
        </p:txBody>
      </p:sp>
      <p:sp>
        <p:nvSpPr>
          <p:cNvPr id="9" name="Title 8"/>
          <p:cNvSpPr>
            <a:spLocks noGrp="1"/>
          </p:cNvSpPr>
          <p:nvPr>
            <p:ph type="title"/>
          </p:nvPr>
        </p:nvSpPr>
        <p:spPr>
          <a:xfrm>
            <a:off x="124" y="404664"/>
            <a:ext cx="9144000" cy="1325563"/>
          </a:xfrm>
        </p:spPr>
        <p:txBody>
          <a:bodyPr>
            <a:normAutofit fontScale="90000"/>
          </a:bodyPr>
          <a:lstStyle/>
          <a:p>
            <a:pPr algn="ctr"/>
            <a:r>
              <a:rPr lang="en-US" sz="10700" b="1" dirty="0" smtClean="0">
                <a:solidFill>
                  <a:schemeClr val="bg1"/>
                </a:solidFill>
              </a:rPr>
              <a:t>USABILIDAD</a:t>
            </a:r>
            <a:endParaRPr lang="es-AR" b="1" dirty="0">
              <a:solidFill>
                <a:schemeClr val="bg1"/>
              </a:solidFill>
            </a:endParaRPr>
          </a:p>
        </p:txBody>
      </p:sp>
    </p:spTree>
    <p:extLst>
      <p:ext uri="{BB962C8B-B14F-4D97-AF65-F5344CB8AC3E}">
        <p14:creationId xmlns:p14="http://schemas.microsoft.com/office/powerpoint/2010/main" val="5635774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5207" y="0"/>
            <a:ext cx="7886700" cy="3284984"/>
          </a:xfrm>
        </p:spPr>
        <p:txBody>
          <a:bodyPr>
            <a:noAutofit/>
          </a:bodyPr>
          <a:lstStyle/>
          <a:p>
            <a:pPr algn="ctr"/>
            <a:r>
              <a:rPr lang="en-US" sz="4400" b="1" dirty="0" smtClean="0">
                <a:solidFill>
                  <a:schemeClr val="bg1"/>
                </a:solidFill>
              </a:rPr>
              <a:t>PENSAR Ó </a:t>
            </a:r>
            <a:br>
              <a:rPr lang="en-US" sz="4400" b="1" dirty="0" smtClean="0">
                <a:solidFill>
                  <a:schemeClr val="bg1"/>
                </a:solidFill>
              </a:rPr>
            </a:br>
            <a:r>
              <a:rPr lang="en-US" sz="4400" b="1" dirty="0" smtClean="0">
                <a:solidFill>
                  <a:schemeClr val="bg1"/>
                </a:solidFill>
              </a:rPr>
              <a:t>RECORDAR Ó</a:t>
            </a:r>
            <a:br>
              <a:rPr lang="en-US" sz="4400" b="1" dirty="0" smtClean="0">
                <a:solidFill>
                  <a:schemeClr val="bg1"/>
                </a:solidFill>
              </a:rPr>
            </a:br>
            <a:r>
              <a:rPr lang="en-US" sz="4400" b="1" dirty="0" smtClean="0">
                <a:solidFill>
                  <a:schemeClr val="bg1"/>
                </a:solidFill>
              </a:rPr>
              <a:t>APRENDER Ó </a:t>
            </a:r>
            <a:br>
              <a:rPr lang="en-US" sz="4400" b="1" dirty="0" smtClean="0">
                <a:solidFill>
                  <a:schemeClr val="bg1"/>
                </a:solidFill>
              </a:rPr>
            </a:br>
            <a:r>
              <a:rPr lang="en-US" sz="4400" b="1" dirty="0" smtClean="0">
                <a:solidFill>
                  <a:schemeClr val="bg1"/>
                </a:solidFill>
              </a:rPr>
              <a:t>TARTAR DE ENTENDER</a:t>
            </a:r>
            <a:endParaRPr lang="es-AR" sz="4400" b="1" dirty="0">
              <a:solidFill>
                <a:schemeClr val="bg1"/>
              </a:solidFill>
            </a:endParaRPr>
          </a:p>
        </p:txBody>
      </p:sp>
      <p:sp>
        <p:nvSpPr>
          <p:cNvPr id="4" name="Rectangle 3"/>
          <p:cNvSpPr/>
          <p:nvPr/>
        </p:nvSpPr>
        <p:spPr>
          <a:xfrm>
            <a:off x="628650" y="3376151"/>
            <a:ext cx="8119814" cy="3046988"/>
          </a:xfrm>
          <a:prstGeom prst="rect">
            <a:avLst/>
          </a:prstGeom>
        </p:spPr>
        <p:txBody>
          <a:bodyPr wrap="square">
            <a:spAutoFit/>
          </a:bodyPr>
          <a:lstStyle/>
          <a:p>
            <a:pPr algn="ctr"/>
            <a:r>
              <a:rPr lang="en-US" sz="4400" b="1" dirty="0">
                <a:latin typeface="+mj-lt"/>
              </a:rPr>
              <a:t>ES</a:t>
            </a:r>
            <a:r>
              <a:rPr lang="en-US" sz="4400" b="1" dirty="0">
                <a:solidFill>
                  <a:schemeClr val="bg1"/>
                </a:solidFill>
                <a:latin typeface="+mj-lt"/>
              </a:rPr>
              <a:t> </a:t>
            </a:r>
            <a:r>
              <a:rPr lang="en-US" sz="4400" b="1" dirty="0" smtClean="0">
                <a:latin typeface="+mj-lt"/>
              </a:rPr>
              <a:t>COSTOSO</a:t>
            </a:r>
            <a:endParaRPr lang="en-US" sz="4400" b="1" dirty="0">
              <a:latin typeface="+mj-lt"/>
            </a:endParaRPr>
          </a:p>
          <a:p>
            <a:pPr algn="ctr"/>
            <a:r>
              <a:rPr lang="en-US" sz="4400" b="1" dirty="0">
                <a:solidFill>
                  <a:schemeClr val="bg1"/>
                </a:solidFill>
                <a:latin typeface="+mj-lt"/>
              </a:rPr>
              <a:t>Y ESE COSTO HACE QUE LAS COSAS SEAN </a:t>
            </a:r>
            <a:endParaRPr lang="en-US" sz="4400" b="1" dirty="0" smtClean="0">
              <a:solidFill>
                <a:schemeClr val="bg1"/>
              </a:solidFill>
              <a:latin typeface="+mj-lt"/>
            </a:endParaRPr>
          </a:p>
          <a:p>
            <a:pPr algn="ctr"/>
            <a:r>
              <a:rPr lang="en-US" sz="6000" b="1" dirty="0" smtClean="0">
                <a:latin typeface="+mj-lt"/>
              </a:rPr>
              <a:t>“</a:t>
            </a:r>
            <a:r>
              <a:rPr lang="en-US" sz="6000" b="1" dirty="0">
                <a:latin typeface="+mj-lt"/>
              </a:rPr>
              <a:t>MENOS USABLES”</a:t>
            </a:r>
            <a:endParaRPr lang="es-AR" sz="6000" b="1" dirty="0">
              <a:latin typeface="+mj-lt"/>
            </a:endParaRPr>
          </a:p>
        </p:txBody>
      </p:sp>
    </p:spTree>
    <p:extLst>
      <p:ext uri="{BB962C8B-B14F-4D97-AF65-F5344CB8AC3E}">
        <p14:creationId xmlns:p14="http://schemas.microsoft.com/office/powerpoint/2010/main" val="31846710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432096"/>
            <a:ext cx="9144000" cy="3869112"/>
          </a:xfrm>
          <a:prstGeom prst="rect">
            <a:avLst/>
          </a:prstGeom>
        </p:spPr>
      </p:pic>
    </p:spTree>
    <p:extLst>
      <p:ext uri="{BB962C8B-B14F-4D97-AF65-F5344CB8AC3E}">
        <p14:creationId xmlns:p14="http://schemas.microsoft.com/office/powerpoint/2010/main" val="3839179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6682" y="76969"/>
            <a:ext cx="7886700" cy="1325563"/>
          </a:xfrm>
        </p:spPr>
        <p:txBody>
          <a:bodyPr/>
          <a:lstStyle/>
          <a:p>
            <a:pPr algn="r"/>
            <a:r>
              <a:rPr lang="en-US" sz="4800" dirty="0" smtClean="0">
                <a:solidFill>
                  <a:schemeClr val="bg1"/>
                </a:solidFill>
              </a:rPr>
              <a:t>GESTALT</a:t>
            </a:r>
            <a:endParaRPr lang="es-AR" dirty="0">
              <a:solidFill>
                <a:schemeClr val="bg1"/>
              </a:solidFill>
            </a:endParaRPr>
          </a:p>
        </p:txBody>
      </p:sp>
      <p:sp>
        <p:nvSpPr>
          <p:cNvPr id="3" name="Content Placeholder 2"/>
          <p:cNvSpPr>
            <a:spLocks noGrp="1"/>
          </p:cNvSpPr>
          <p:nvPr>
            <p:ph idx="1"/>
          </p:nvPr>
        </p:nvSpPr>
        <p:spPr>
          <a:xfrm>
            <a:off x="340618" y="1362026"/>
            <a:ext cx="8462764" cy="5445224"/>
          </a:xfrm>
        </p:spPr>
        <p:txBody>
          <a:bodyPr>
            <a:noAutofit/>
          </a:bodyPr>
          <a:lstStyle/>
          <a:p>
            <a:pPr marL="0" indent="0">
              <a:buNone/>
            </a:pPr>
            <a:r>
              <a:rPr lang="es-AR" sz="2400" dirty="0"/>
              <a:t>La psicología de la </a:t>
            </a:r>
            <a:r>
              <a:rPr lang="es-AR" sz="2400" b="1" dirty="0"/>
              <a:t>Gestalt</a:t>
            </a:r>
            <a:r>
              <a:rPr lang="es-AR" sz="2400" dirty="0"/>
              <a:t> (también psicología de la forma o </a:t>
            </a:r>
            <a:r>
              <a:rPr lang="es-AR" sz="2800" b="1" dirty="0"/>
              <a:t>psicología de la configuración</a:t>
            </a:r>
            <a:r>
              <a:rPr lang="es-AR" sz="2400" dirty="0"/>
              <a:t>) es una corriente de la psicología moderna, surgida en Alemania a principios del siglo XX, cuyos exponentes más reconocidos fueron los teóricos </a:t>
            </a:r>
            <a:r>
              <a:rPr lang="es-AR" sz="2800" b="1" dirty="0"/>
              <a:t>Max </a:t>
            </a:r>
            <a:r>
              <a:rPr lang="es-AR" sz="2800" b="1" dirty="0" err="1"/>
              <a:t>Wertheimer</a:t>
            </a:r>
            <a:r>
              <a:rPr lang="es-AR" sz="2800" b="1" dirty="0"/>
              <a:t>, Wolfgang </a:t>
            </a:r>
            <a:r>
              <a:rPr lang="es-AR" sz="2800" b="1" dirty="0" err="1"/>
              <a:t>Köhler</a:t>
            </a:r>
            <a:r>
              <a:rPr lang="es-AR" sz="2800" b="1" dirty="0"/>
              <a:t>, </a:t>
            </a:r>
            <a:r>
              <a:rPr lang="es-AR" sz="2800" b="1" dirty="0" err="1"/>
              <a:t>Kurt</a:t>
            </a:r>
            <a:r>
              <a:rPr lang="es-AR" sz="2800" b="1" dirty="0"/>
              <a:t> </a:t>
            </a:r>
            <a:r>
              <a:rPr lang="es-AR" sz="2800" b="1" dirty="0" err="1"/>
              <a:t>Koffka</a:t>
            </a:r>
            <a:r>
              <a:rPr lang="es-AR" sz="2800" b="1" dirty="0"/>
              <a:t> y </a:t>
            </a:r>
            <a:r>
              <a:rPr lang="es-AR" sz="2800" b="1" dirty="0" err="1"/>
              <a:t>Kurt</a:t>
            </a:r>
            <a:r>
              <a:rPr lang="es-AR" sz="2800" b="1" dirty="0"/>
              <a:t> Lewin</a:t>
            </a:r>
            <a:r>
              <a:rPr lang="es-AR" sz="2800" b="1" dirty="0" smtClean="0"/>
              <a:t>.</a:t>
            </a:r>
          </a:p>
          <a:p>
            <a:pPr marL="0" indent="0">
              <a:buNone/>
            </a:pPr>
            <a:endParaRPr lang="en-US" sz="2800" b="1" dirty="0"/>
          </a:p>
          <a:p>
            <a:pPr marL="0" indent="0">
              <a:buNone/>
            </a:pPr>
            <a:r>
              <a:rPr lang="es-AR" sz="2400" dirty="0"/>
              <a:t>P</a:t>
            </a:r>
            <a:r>
              <a:rPr lang="es-AR" sz="2400" dirty="0" smtClean="0"/>
              <a:t>uede </a:t>
            </a:r>
            <a:r>
              <a:rPr lang="es-AR" sz="2400" dirty="0"/>
              <a:t>traducirse, aquí, como "forma", "figura", "configuración", "estructura" o "creación</a:t>
            </a:r>
            <a:r>
              <a:rPr lang="es-AR" sz="2400" dirty="0" smtClean="0"/>
              <a:t>".</a:t>
            </a:r>
            <a:endParaRPr lang="es-AR" sz="2400" baseline="30000" dirty="0"/>
          </a:p>
          <a:p>
            <a:pPr marL="0" indent="0">
              <a:buNone/>
            </a:pPr>
            <a:endParaRPr lang="en-US" sz="2400" b="1" baseline="30000" dirty="0" smtClean="0"/>
          </a:p>
          <a:p>
            <a:pPr marL="0" indent="0">
              <a:buNone/>
            </a:pPr>
            <a:r>
              <a:rPr lang="es-AR" sz="2400" dirty="0"/>
              <a:t>La mente </a:t>
            </a:r>
            <a:r>
              <a:rPr lang="es-AR" sz="2800" b="1" dirty="0"/>
              <a:t>configura</a:t>
            </a:r>
            <a:r>
              <a:rPr lang="es-AR" sz="2400" dirty="0"/>
              <a:t>, a través de ciertos principios descubiertos precisamente por esta corriente, los elementos que llegan a ella a través de los canales sensoriales (</a:t>
            </a:r>
            <a:r>
              <a:rPr lang="es-AR" sz="2400" b="1" dirty="0"/>
              <a:t>percepción</a:t>
            </a:r>
            <a:r>
              <a:rPr lang="es-AR" sz="2400" dirty="0"/>
              <a:t>) o de la memoria (</a:t>
            </a:r>
            <a:r>
              <a:rPr lang="es-AR" sz="2400" b="1" dirty="0"/>
              <a:t>pensamiento, inteligencia y resolución de problemas</a:t>
            </a:r>
            <a:r>
              <a:rPr lang="es-AR" sz="2400" dirty="0"/>
              <a:t>). </a:t>
            </a:r>
            <a:endParaRPr lang="es-AR" sz="2400" b="1" dirty="0"/>
          </a:p>
        </p:txBody>
      </p:sp>
    </p:spTree>
    <p:extLst>
      <p:ext uri="{BB962C8B-B14F-4D97-AF65-F5344CB8AC3E}">
        <p14:creationId xmlns:p14="http://schemas.microsoft.com/office/powerpoint/2010/main" val="27942383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68760"/>
            <a:ext cx="8208912" cy="5328592"/>
          </a:xfrm>
        </p:spPr>
        <p:txBody>
          <a:bodyPr>
            <a:noAutofit/>
          </a:bodyPr>
          <a:lstStyle/>
          <a:p>
            <a:pPr marL="0" indent="0">
              <a:buNone/>
            </a:pPr>
            <a:r>
              <a:rPr lang="es-AR" sz="2400" dirty="0" smtClean="0"/>
              <a:t>Existen 13 leyes:</a:t>
            </a:r>
          </a:p>
          <a:p>
            <a:pPr marL="457200" indent="-457200">
              <a:buFont typeface="+mj-lt"/>
              <a:buAutoNum type="arabicPeriod"/>
            </a:pPr>
            <a:r>
              <a:rPr lang="es-AR" sz="2400" b="1" dirty="0" smtClean="0"/>
              <a:t>Ley </a:t>
            </a:r>
            <a:r>
              <a:rPr lang="es-AR" sz="2400" b="1" dirty="0"/>
              <a:t>de la Totalidad:</a:t>
            </a:r>
            <a:r>
              <a:rPr lang="es-AR" sz="2400" dirty="0"/>
              <a:t> El todo es más que la suma de sus partes.</a:t>
            </a:r>
          </a:p>
          <a:p>
            <a:pPr marL="457200" indent="-457200">
              <a:buFont typeface="+mj-lt"/>
              <a:buAutoNum type="arabicPeriod"/>
            </a:pPr>
            <a:r>
              <a:rPr lang="es-AR" sz="2400" b="1" dirty="0"/>
              <a:t>Ley de la Estructura:</a:t>
            </a:r>
            <a:r>
              <a:rPr lang="es-AR" sz="2400" dirty="0"/>
              <a:t> Una forma es percibida como un todo, independientemente de las partes que la constituyen.</a:t>
            </a:r>
          </a:p>
          <a:p>
            <a:pPr marL="457200" indent="-457200">
              <a:buFont typeface="+mj-lt"/>
              <a:buAutoNum type="arabicPeriod"/>
            </a:pPr>
            <a:r>
              <a:rPr lang="es-AR" sz="2400" b="1" dirty="0"/>
              <a:t>Ley de la Dialéctica:</a:t>
            </a:r>
            <a:r>
              <a:rPr lang="es-AR" sz="2400" dirty="0"/>
              <a:t> Toda forma se desprende sobre un fondo al que se opone. La mirada decide si “x” elemento pertenece a la forma o al fondo.</a:t>
            </a:r>
          </a:p>
          <a:p>
            <a:pPr marL="457200" indent="-457200">
              <a:buFont typeface="+mj-lt"/>
              <a:buAutoNum type="arabicPeriod"/>
            </a:pPr>
            <a:r>
              <a:rPr lang="es-AR" sz="2400" b="1" dirty="0"/>
              <a:t>Ley del Contraste:</a:t>
            </a:r>
            <a:r>
              <a:rPr lang="es-AR" sz="2400" dirty="0"/>
              <a:t> Una forma es mejor percibida, en la medida en que el contraste entre el fondo y la forma sea más grande.</a:t>
            </a:r>
          </a:p>
          <a:p>
            <a:pPr marL="457200" indent="-457200">
              <a:buFont typeface="+mj-lt"/>
              <a:buAutoNum type="arabicPeriod"/>
            </a:pPr>
            <a:r>
              <a:rPr lang="es-AR" sz="2400" b="1" dirty="0"/>
              <a:t>Ley del Cierre:</a:t>
            </a:r>
            <a:r>
              <a:rPr lang="es-AR" sz="2400" dirty="0"/>
              <a:t> Tanto mejor será una forma, cuanto mejor cerrado esté su contorno</a:t>
            </a:r>
            <a:r>
              <a:rPr lang="es-AR" sz="2400" dirty="0" smtClean="0"/>
              <a:t>.</a:t>
            </a:r>
            <a:endParaRPr lang="es-AR" sz="2400" dirty="0"/>
          </a:p>
        </p:txBody>
      </p:sp>
      <p:sp>
        <p:nvSpPr>
          <p:cNvPr id="4" name="Title 1"/>
          <p:cNvSpPr txBox="1">
            <a:spLocks/>
          </p:cNvSpPr>
          <p:nvPr/>
        </p:nvSpPr>
        <p:spPr>
          <a:xfrm>
            <a:off x="916682" y="76969"/>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smtClean="0">
                <a:solidFill>
                  <a:schemeClr val="bg1"/>
                </a:solidFill>
              </a:rPr>
              <a:t>GESTALT</a:t>
            </a:r>
            <a:endParaRPr lang="es-AR" dirty="0">
              <a:solidFill>
                <a:schemeClr val="bg1"/>
              </a:solidFill>
            </a:endParaRPr>
          </a:p>
        </p:txBody>
      </p:sp>
    </p:spTree>
    <p:extLst>
      <p:ext uri="{BB962C8B-B14F-4D97-AF65-F5344CB8AC3E}">
        <p14:creationId xmlns:p14="http://schemas.microsoft.com/office/powerpoint/2010/main" val="14072635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68760"/>
            <a:ext cx="8208912" cy="5328592"/>
          </a:xfrm>
        </p:spPr>
        <p:txBody>
          <a:bodyPr>
            <a:noAutofit/>
          </a:bodyPr>
          <a:lstStyle/>
          <a:p>
            <a:pPr marL="457200" indent="-457200">
              <a:buFont typeface="+mj-lt"/>
              <a:buAutoNum type="arabicPeriod" startAt="6"/>
            </a:pPr>
            <a:r>
              <a:rPr lang="es-AR" sz="2400" b="1" dirty="0" smtClean="0"/>
              <a:t>Ley </a:t>
            </a:r>
            <a:r>
              <a:rPr lang="es-AR" sz="2400" b="1" dirty="0"/>
              <a:t>de la Compleción:</a:t>
            </a:r>
            <a:r>
              <a:rPr lang="es-AR" sz="2400" dirty="0"/>
              <a:t> Si un contorno no está completamente cerrado, el cerebro tiende a cerrarlo.</a:t>
            </a:r>
          </a:p>
          <a:p>
            <a:pPr marL="457200" indent="-457200">
              <a:buFont typeface="+mj-lt"/>
              <a:buAutoNum type="arabicPeriod" startAt="6"/>
            </a:pPr>
            <a:r>
              <a:rPr lang="es-AR" sz="2400" b="1" dirty="0"/>
              <a:t>Noción de Pregnancia:</a:t>
            </a:r>
            <a:r>
              <a:rPr lang="es-AR" sz="2400" dirty="0"/>
              <a:t> El concepto "pregnancia" se relaciona, también, con la idea de "impregnación". Es decir, aquello con lo que nos quedamos "impregnados" cuando miramos.</a:t>
            </a:r>
            <a:br>
              <a:rPr lang="es-AR" sz="2400" dirty="0"/>
            </a:br>
            <a:r>
              <a:rPr lang="es-AR" sz="2400" dirty="0"/>
              <a:t>Es la forma cargada de información, la fuerza de la forma, es la dictadura que la forma ejerce sobre los ojos.</a:t>
            </a:r>
          </a:p>
          <a:p>
            <a:pPr marL="457200" indent="-457200">
              <a:buFont typeface="+mj-lt"/>
              <a:buAutoNum type="arabicPeriod" startAt="6"/>
            </a:pPr>
            <a:r>
              <a:rPr lang="es-AR" sz="2400" b="1" dirty="0"/>
              <a:t>Principio de Invariancia Topológica:</a:t>
            </a:r>
            <a:r>
              <a:rPr lang="es-AR" sz="2400" dirty="0"/>
              <a:t> Es la rama de las matemáticas dedicada al estudio de aquellas propiedades de los cuerpos geométricos que permanecen inalteradas por transformaciones continuas.</a:t>
            </a:r>
            <a:br>
              <a:rPr lang="es-AR" sz="2400" dirty="0"/>
            </a:br>
            <a:r>
              <a:rPr lang="es-AR" sz="2400" dirty="0"/>
              <a:t>Una buena forma resiste a la deformación que se le aplica.</a:t>
            </a:r>
          </a:p>
          <a:p>
            <a:pPr marL="457200" indent="-457200">
              <a:buFont typeface="+mj-lt"/>
              <a:buAutoNum type="arabicPeriod" startAt="6"/>
            </a:pPr>
            <a:r>
              <a:rPr lang="es-AR" sz="2400" b="1" dirty="0"/>
              <a:t>Principio de Enmascaramiento:</a:t>
            </a:r>
            <a:r>
              <a:rPr lang="es-AR" sz="2400" dirty="0"/>
              <a:t> Una buena forma resiste a las perturbaciones a las que está sometida.</a:t>
            </a:r>
          </a:p>
          <a:p>
            <a:pPr marL="0" indent="0">
              <a:buNone/>
            </a:pPr>
            <a:r>
              <a:rPr lang="es-AR" sz="2400" dirty="0"/>
              <a:t/>
            </a:r>
            <a:br>
              <a:rPr lang="es-AR" sz="2400" dirty="0"/>
            </a:br>
            <a:endParaRPr lang="es-AR" sz="2400" dirty="0"/>
          </a:p>
        </p:txBody>
      </p:sp>
      <p:sp>
        <p:nvSpPr>
          <p:cNvPr id="4" name="Title 1"/>
          <p:cNvSpPr txBox="1">
            <a:spLocks/>
          </p:cNvSpPr>
          <p:nvPr/>
        </p:nvSpPr>
        <p:spPr>
          <a:xfrm>
            <a:off x="916682" y="76969"/>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smtClean="0">
                <a:solidFill>
                  <a:schemeClr val="bg1"/>
                </a:solidFill>
              </a:rPr>
              <a:t>GESTALT</a:t>
            </a:r>
            <a:endParaRPr lang="es-AR" dirty="0">
              <a:solidFill>
                <a:schemeClr val="bg1"/>
              </a:solidFill>
            </a:endParaRPr>
          </a:p>
        </p:txBody>
      </p:sp>
    </p:spTree>
    <p:extLst>
      <p:ext uri="{BB962C8B-B14F-4D97-AF65-F5344CB8AC3E}">
        <p14:creationId xmlns:p14="http://schemas.microsoft.com/office/powerpoint/2010/main" val="32281969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68760"/>
            <a:ext cx="8208912" cy="5328592"/>
          </a:xfrm>
        </p:spPr>
        <p:txBody>
          <a:bodyPr>
            <a:noAutofit/>
          </a:bodyPr>
          <a:lstStyle/>
          <a:p>
            <a:pPr marL="457200" indent="-457200">
              <a:buFont typeface="+mj-lt"/>
              <a:buAutoNum type="arabicPeriod" startAt="10"/>
            </a:pPr>
            <a:r>
              <a:rPr lang="es-AR" sz="2400" b="1" dirty="0"/>
              <a:t>Principio de </a:t>
            </a:r>
            <a:r>
              <a:rPr lang="es-AR" sz="2400" b="1" dirty="0" err="1"/>
              <a:t>Birkhoff</a:t>
            </a:r>
            <a:r>
              <a:rPr lang="es-AR" sz="2400" b="1" dirty="0"/>
              <a:t>:</a:t>
            </a:r>
            <a:r>
              <a:rPr lang="es-AR" sz="2400" dirty="0"/>
              <a:t> Una forma será tanto más </a:t>
            </a:r>
            <a:r>
              <a:rPr lang="es-AR" sz="2400" dirty="0" err="1"/>
              <a:t>pregnante</a:t>
            </a:r>
            <a:r>
              <a:rPr lang="es-AR" sz="2400" dirty="0"/>
              <a:t>, cuanto mayor sea el número de ejes que posea.</a:t>
            </a:r>
          </a:p>
          <a:p>
            <a:pPr marL="457200" indent="-457200">
              <a:buFont typeface="+mj-lt"/>
              <a:buAutoNum type="arabicPeriod" startAt="10"/>
            </a:pPr>
            <a:r>
              <a:rPr lang="es-AR" sz="2400" b="1" dirty="0"/>
              <a:t>Principio de Proximidad:</a:t>
            </a:r>
            <a:r>
              <a:rPr lang="es-AR" sz="2400" dirty="0"/>
              <a:t> Los elementos aislados, pero con cierta cercanía tienden a ser considerados como grupos.</a:t>
            </a:r>
          </a:p>
          <a:p>
            <a:pPr marL="457200" indent="-457200">
              <a:buFont typeface="+mj-lt"/>
              <a:buAutoNum type="arabicPeriod" startAt="10"/>
            </a:pPr>
            <a:r>
              <a:rPr lang="es-AR" sz="2400" b="1" dirty="0"/>
              <a:t>Principio de Memoria:</a:t>
            </a:r>
            <a:r>
              <a:rPr lang="es-AR" sz="2400" dirty="0"/>
              <a:t> Las formas son tanto mejor percibidas cuanto mayor sea el número de veces presentadas…</a:t>
            </a:r>
          </a:p>
          <a:p>
            <a:pPr marL="457200" indent="-457200">
              <a:buFont typeface="+mj-lt"/>
              <a:buAutoNum type="arabicPeriod" startAt="10"/>
            </a:pPr>
            <a:r>
              <a:rPr lang="es-AR" sz="2400" b="1" dirty="0"/>
              <a:t>Principio de Jerarquización:</a:t>
            </a:r>
            <a:r>
              <a:rPr lang="es-AR" sz="2400" dirty="0"/>
              <a:t> Una forma compleja será tanto más </a:t>
            </a:r>
            <a:r>
              <a:rPr lang="es-AR" sz="2400" dirty="0" err="1"/>
              <a:t>pregnante</a:t>
            </a:r>
            <a:r>
              <a:rPr lang="es-AR" sz="2400" dirty="0"/>
              <a:t> en cuanto la percepción esté mejor orientada: de lo principal a lo accesorio (jerarquizadas).</a:t>
            </a:r>
          </a:p>
        </p:txBody>
      </p:sp>
      <p:sp>
        <p:nvSpPr>
          <p:cNvPr id="4" name="Title 1"/>
          <p:cNvSpPr txBox="1">
            <a:spLocks/>
          </p:cNvSpPr>
          <p:nvPr/>
        </p:nvSpPr>
        <p:spPr>
          <a:xfrm>
            <a:off x="916682" y="76969"/>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a:t>
            </a:r>
            <a:endParaRPr lang="es-AR" dirty="0">
              <a:solidFill>
                <a:schemeClr val="bg1"/>
              </a:solidFill>
            </a:endParaRPr>
          </a:p>
        </p:txBody>
      </p:sp>
    </p:spTree>
    <p:extLst>
      <p:ext uri="{BB962C8B-B14F-4D97-AF65-F5344CB8AC3E}">
        <p14:creationId xmlns:p14="http://schemas.microsoft.com/office/powerpoint/2010/main" val="30389479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16100" y="1878725"/>
            <a:ext cx="7886700" cy="1603375"/>
          </a:xfrm>
        </p:spPr>
        <p:txBody>
          <a:bodyPr>
            <a:normAutofit/>
          </a:bodyPr>
          <a:lstStyle/>
          <a:p>
            <a:pPr marL="0" indent="0">
              <a:buNone/>
            </a:pPr>
            <a:r>
              <a:rPr lang="es-AR" sz="3200" dirty="0" smtClean="0"/>
              <a:t>Cuando</a:t>
            </a:r>
            <a:r>
              <a:rPr lang="en-US" sz="3200" dirty="0" smtClean="0"/>
              <a:t> el </a:t>
            </a:r>
            <a:r>
              <a:rPr lang="es-AR" sz="3200" dirty="0" smtClean="0"/>
              <a:t>cerebro</a:t>
            </a:r>
            <a:r>
              <a:rPr lang="en-US" sz="3200" dirty="0" smtClean="0"/>
              <a:t> </a:t>
            </a:r>
            <a:r>
              <a:rPr lang="es-AR" sz="3200" dirty="0" smtClean="0"/>
              <a:t>recibe figuras incompletas, tiende a completar el faltante.</a:t>
            </a:r>
          </a:p>
          <a:p>
            <a:endParaRPr lang="es-AR" sz="3200" dirty="0"/>
          </a:p>
        </p:txBody>
      </p:sp>
      <p:pic>
        <p:nvPicPr>
          <p:cNvPr id="1028" name="Picture 4" descr="Resultado de imagen para gestalt ley de cier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516112"/>
            <a:ext cx="3144415" cy="27761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gestalt ley de cier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506" y="3568833"/>
            <a:ext cx="2727223" cy="27272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1" y="357460"/>
            <a:ext cx="8515350" cy="15593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 </a:t>
            </a:r>
            <a:r>
              <a:rPr lang="en-US" sz="4800" dirty="0" smtClean="0"/>
              <a:t>LEY DE CIERRE O COMPLETITUD</a:t>
            </a:r>
          </a:p>
          <a:p>
            <a:pPr algn="r"/>
            <a:endParaRPr lang="es-AR" dirty="0">
              <a:solidFill>
                <a:schemeClr val="bg1"/>
              </a:solidFill>
            </a:endParaRPr>
          </a:p>
        </p:txBody>
      </p:sp>
    </p:spTree>
    <p:extLst>
      <p:ext uri="{BB962C8B-B14F-4D97-AF65-F5344CB8AC3E}">
        <p14:creationId xmlns:p14="http://schemas.microsoft.com/office/powerpoint/2010/main" val="40189167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1" y="357460"/>
            <a:ext cx="8515350" cy="15593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 </a:t>
            </a:r>
            <a:r>
              <a:rPr lang="en-US" sz="4800" dirty="0" smtClean="0"/>
              <a:t>LEY DE CIERRE O COMPLETITUD</a:t>
            </a:r>
          </a:p>
          <a:p>
            <a:pPr algn="r"/>
            <a:endParaRPr lang="es-AR" dirty="0">
              <a:solidFill>
                <a:schemeClr val="bg1"/>
              </a:solidFill>
            </a:endParaRPr>
          </a:p>
        </p:txBody>
      </p:sp>
      <p:pic>
        <p:nvPicPr>
          <p:cNvPr id="4" name="cier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7664" y="2304256"/>
            <a:ext cx="6096000" cy="3429000"/>
          </a:xfrm>
          <a:prstGeom prst="rect">
            <a:avLst/>
          </a:prstGeom>
        </p:spPr>
      </p:pic>
    </p:spTree>
    <p:extLst>
      <p:ext uri="{BB962C8B-B14F-4D97-AF65-F5344CB8AC3E}">
        <p14:creationId xmlns:p14="http://schemas.microsoft.com/office/powerpoint/2010/main" val="320979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076" name="Picture 4" descr="http://www.guillermoleone.com.ar/leye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52360"/>
            <a:ext cx="2733675" cy="44672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guillermoleone.com.ar/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445" y="3789040"/>
            <a:ext cx="3318211" cy="23305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0" y="0"/>
            <a:ext cx="8820472" cy="285293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 </a:t>
            </a:r>
            <a:r>
              <a:rPr lang="es-AR" sz="4800" dirty="0" smtClean="0"/>
              <a:t>LEY GENERAL DE LA BUENA FORMA (PRÄGNANZ </a:t>
            </a:r>
            <a:r>
              <a:rPr lang="es-AR" sz="4800" dirty="0" err="1" smtClean="0"/>
              <a:t>Ó</a:t>
            </a:r>
            <a:r>
              <a:rPr lang="es-AR" sz="4800" dirty="0" smtClean="0"/>
              <a:t>  PREGNANCIA) </a:t>
            </a:r>
          </a:p>
          <a:p>
            <a:pPr algn="r"/>
            <a:endParaRPr lang="es-AR" sz="4800" dirty="0">
              <a:solidFill>
                <a:schemeClr val="bg1"/>
              </a:solidFill>
            </a:endParaRPr>
          </a:p>
        </p:txBody>
      </p:sp>
      <p:pic>
        <p:nvPicPr>
          <p:cNvPr id="8" name="Picture 12" descr="http://www.guillermoleone.com.ar/FF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3988" y="2978565"/>
            <a:ext cx="2066461" cy="314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970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0" y="0"/>
            <a:ext cx="8820472" cy="285293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 </a:t>
            </a:r>
            <a:r>
              <a:rPr lang="es-AR" sz="4800" dirty="0" smtClean="0"/>
              <a:t>LEY GENERAL DE LA BUENA FORMA (PRÄGNANZ </a:t>
            </a:r>
            <a:r>
              <a:rPr lang="es-AR" sz="4800" dirty="0" err="1" smtClean="0"/>
              <a:t>Ó</a:t>
            </a:r>
            <a:r>
              <a:rPr lang="es-AR" sz="4800" dirty="0" smtClean="0"/>
              <a:t>  PREGNANCIA) </a:t>
            </a:r>
          </a:p>
          <a:p>
            <a:pPr algn="r"/>
            <a:endParaRPr lang="es-AR" sz="4800" dirty="0">
              <a:solidFill>
                <a:schemeClr val="bg1"/>
              </a:solidFill>
            </a:endParaRPr>
          </a:p>
        </p:txBody>
      </p:sp>
      <p:pic>
        <p:nvPicPr>
          <p:cNvPr id="2" name="reg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62236" y="2708920"/>
            <a:ext cx="6096000" cy="3429000"/>
          </a:xfrm>
          <a:prstGeom prst="rect">
            <a:avLst/>
          </a:prstGeom>
        </p:spPr>
      </p:pic>
    </p:spTree>
    <p:extLst>
      <p:ext uri="{BB962C8B-B14F-4D97-AF65-F5344CB8AC3E}">
        <p14:creationId xmlns:p14="http://schemas.microsoft.com/office/powerpoint/2010/main" val="197499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5"/>
          <p:cNvSpPr>
            <a:spLocks noChangeArrowheads="1"/>
          </p:cNvSpPr>
          <p:nvPr/>
        </p:nvSpPr>
        <p:spPr bwMode="auto">
          <a:xfrm>
            <a:off x="1043608" y="2380798"/>
            <a:ext cx="3252706"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r" eaLnBrk="0" fontAlgn="base" hangingPunct="0">
              <a:spcBef>
                <a:spcPct val="0"/>
              </a:spcBef>
              <a:spcAft>
                <a:spcPct val="0"/>
              </a:spcAft>
            </a:pPr>
            <a:r>
              <a:rPr lang="en-US" altLang="es-AR" sz="2400" dirty="0" smtClean="0">
                <a:solidFill>
                  <a:schemeClr val="bg1">
                    <a:lumMod val="95000"/>
                  </a:schemeClr>
                </a:solidFill>
                <a:latin typeface="Arial" panose="020B0604020202020204" pitchFamily="34" charset="0"/>
              </a:rPr>
              <a:t> </a:t>
            </a:r>
            <a:r>
              <a:rPr lang="es-AR" altLang="es-AR" sz="3200" b="1" dirty="0">
                <a:solidFill>
                  <a:schemeClr val="bg1">
                    <a:lumMod val="95000"/>
                  </a:schemeClr>
                </a:solidFill>
                <a:latin typeface="Arial" panose="020B0604020202020204" pitchFamily="34" charset="0"/>
              </a:rPr>
              <a:t>Jakob Nielsen</a:t>
            </a:r>
            <a:r>
              <a:rPr lang="es-AR" altLang="es-AR" sz="2400" dirty="0">
                <a:solidFill>
                  <a:schemeClr val="bg1">
                    <a:lumMod val="95000"/>
                  </a:schemeClr>
                </a:solidFill>
                <a:latin typeface="Arial" panose="020B0604020202020204" pitchFamily="34" charset="0"/>
              </a:rPr>
              <a:t>, considerado </a:t>
            </a:r>
            <a:r>
              <a:rPr lang="es-AR" altLang="es-AR" sz="2400" dirty="0" smtClean="0">
                <a:solidFill>
                  <a:schemeClr val="bg1">
                    <a:lumMod val="95000"/>
                  </a:schemeClr>
                </a:solidFill>
                <a:latin typeface="Arial" panose="020B0604020202020204" pitchFamily="34" charset="0"/>
              </a:rPr>
              <a:t>el </a:t>
            </a:r>
            <a:r>
              <a:rPr lang="es-AR" altLang="es-AR" sz="2400" dirty="0">
                <a:solidFill>
                  <a:schemeClr val="bg1">
                    <a:lumMod val="95000"/>
                  </a:schemeClr>
                </a:solidFill>
                <a:latin typeface="Arial" panose="020B0604020202020204" pitchFamily="34" charset="0"/>
              </a:rPr>
              <a:t>padre de la Usabilidad, </a:t>
            </a:r>
            <a:r>
              <a:rPr lang="es-AR" altLang="es-AR" sz="2400" dirty="0" smtClean="0">
                <a:solidFill>
                  <a:schemeClr val="bg1">
                    <a:lumMod val="95000"/>
                  </a:schemeClr>
                </a:solidFill>
                <a:latin typeface="Arial" panose="020B0604020202020204" pitchFamily="34" charset="0"/>
              </a:rPr>
              <a:t>la define </a:t>
            </a:r>
            <a:r>
              <a:rPr lang="es-AR" altLang="es-AR" sz="2400" dirty="0">
                <a:solidFill>
                  <a:schemeClr val="bg1">
                    <a:lumMod val="95000"/>
                  </a:schemeClr>
                </a:solidFill>
                <a:latin typeface="Arial" panose="020B0604020202020204" pitchFamily="34" charset="0"/>
              </a:rPr>
              <a:t>como el </a:t>
            </a:r>
            <a:r>
              <a:rPr lang="es-AR" altLang="es-AR" sz="2400" dirty="0" smtClean="0">
                <a:solidFill>
                  <a:schemeClr val="bg1">
                    <a:lumMod val="95000"/>
                  </a:schemeClr>
                </a:solidFill>
                <a:latin typeface="Arial" panose="020B0604020202020204" pitchFamily="34" charset="0"/>
              </a:rPr>
              <a:t>atributo </a:t>
            </a:r>
            <a:r>
              <a:rPr lang="es-AR" altLang="es-AR" sz="2400" dirty="0">
                <a:solidFill>
                  <a:schemeClr val="bg1">
                    <a:lumMod val="95000"/>
                  </a:schemeClr>
                </a:solidFill>
                <a:latin typeface="Arial" panose="020B0604020202020204" pitchFamily="34" charset="0"/>
              </a:rPr>
              <a:t>de </a:t>
            </a:r>
            <a:r>
              <a:rPr lang="es-AR" altLang="es-AR" sz="2400" dirty="0" smtClean="0">
                <a:solidFill>
                  <a:schemeClr val="bg1">
                    <a:lumMod val="95000"/>
                  </a:schemeClr>
                </a:solidFill>
                <a:latin typeface="Arial" panose="020B0604020202020204" pitchFamily="34" charset="0"/>
              </a:rPr>
              <a:t>calidad que </a:t>
            </a:r>
            <a:r>
              <a:rPr lang="es-AR" altLang="es-AR" sz="2400" dirty="0">
                <a:solidFill>
                  <a:schemeClr val="bg1">
                    <a:lumMod val="95000"/>
                  </a:schemeClr>
                </a:solidFill>
                <a:latin typeface="Arial" panose="020B0604020202020204" pitchFamily="34" charset="0"/>
              </a:rPr>
              <a:t>mide </a:t>
            </a:r>
            <a:r>
              <a:rPr lang="es-AR" altLang="es-AR" sz="2400" dirty="0" smtClean="0">
                <a:solidFill>
                  <a:schemeClr val="bg1">
                    <a:lumMod val="95000"/>
                  </a:schemeClr>
                </a:solidFill>
                <a:latin typeface="Arial" panose="020B0604020202020204" pitchFamily="34" charset="0"/>
              </a:rPr>
              <a:t>la facilidad de uso de </a:t>
            </a:r>
            <a:r>
              <a:rPr lang="es-AR" altLang="es-AR" sz="2400" dirty="0">
                <a:solidFill>
                  <a:schemeClr val="bg1">
                    <a:lumMod val="95000"/>
                  </a:schemeClr>
                </a:solidFill>
                <a:latin typeface="Arial" panose="020B0604020202020204" pitchFamily="34" charset="0"/>
              </a:rPr>
              <a:t>las interfaces web</a:t>
            </a:r>
            <a:r>
              <a:rPr lang="es-AR" altLang="es-AR" sz="2400" dirty="0" smtClean="0">
                <a:solidFill>
                  <a:schemeClr val="bg1">
                    <a:lumMod val="95000"/>
                  </a:schemeClr>
                </a:solidFill>
                <a:latin typeface="Arial" panose="020B0604020202020204" pitchFamily="34" charset="0"/>
              </a:rPr>
              <a:t>.</a:t>
            </a:r>
          </a:p>
        </p:txBody>
      </p:sp>
      <p:sp>
        <p:nvSpPr>
          <p:cNvPr id="9" name="Title 8"/>
          <p:cNvSpPr>
            <a:spLocks noGrp="1"/>
          </p:cNvSpPr>
          <p:nvPr>
            <p:ph type="title"/>
          </p:nvPr>
        </p:nvSpPr>
        <p:spPr>
          <a:xfrm>
            <a:off x="124" y="404664"/>
            <a:ext cx="9144000" cy="1325563"/>
          </a:xfrm>
        </p:spPr>
        <p:txBody>
          <a:bodyPr>
            <a:normAutofit fontScale="90000"/>
          </a:bodyPr>
          <a:lstStyle/>
          <a:p>
            <a:pPr algn="ctr"/>
            <a:r>
              <a:rPr lang="en-US" sz="10700" b="1" dirty="0" smtClean="0">
                <a:solidFill>
                  <a:schemeClr val="bg1"/>
                </a:solidFill>
              </a:rPr>
              <a:t>USABILIDAD</a:t>
            </a:r>
            <a:endParaRPr lang="es-AR" b="1" dirty="0">
              <a:solidFill>
                <a:schemeClr val="bg1"/>
              </a:solidFill>
            </a:endParaRPr>
          </a:p>
        </p:txBody>
      </p:sp>
      <p:pic>
        <p:nvPicPr>
          <p:cNvPr id="12290" name="Picture 2" descr="Resultado de imagen para jakob niels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124" y="20608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5404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162" y="1268760"/>
            <a:ext cx="9125838" cy="4329095"/>
          </a:xfrm>
          <a:prstGeom prst="rect">
            <a:avLst/>
          </a:prstGeom>
        </p:spPr>
      </p:pic>
    </p:spTree>
    <p:extLst>
      <p:ext uri="{BB962C8B-B14F-4D97-AF65-F5344CB8AC3E}">
        <p14:creationId xmlns:p14="http://schemas.microsoft.com/office/powerpoint/2010/main" val="8974161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080" name="Picture 8" descr="Resultado de imagen para Ley general de la figura y fon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773927"/>
            <a:ext cx="3114675" cy="447675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guillermoleone.com.ar/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060848"/>
            <a:ext cx="3376017" cy="390291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916682" y="76969"/>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 </a:t>
            </a:r>
            <a:r>
              <a:rPr lang="en-US" sz="4800" dirty="0" smtClean="0"/>
              <a:t>FRENTE Y FONDO</a:t>
            </a:r>
            <a:endParaRPr lang="es-AR" dirty="0"/>
          </a:p>
        </p:txBody>
      </p:sp>
    </p:spTree>
    <p:extLst>
      <p:ext uri="{BB962C8B-B14F-4D97-AF65-F5344CB8AC3E}">
        <p14:creationId xmlns:p14="http://schemas.microsoft.com/office/powerpoint/2010/main" val="5588621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916682" y="76969"/>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 </a:t>
            </a:r>
            <a:r>
              <a:rPr lang="en-US" sz="4800" dirty="0" smtClean="0"/>
              <a:t>FRENTE Y FONDO</a:t>
            </a:r>
            <a:endParaRPr lang="es-AR" dirty="0"/>
          </a:p>
        </p:txBody>
      </p:sp>
      <p:pic>
        <p:nvPicPr>
          <p:cNvPr id="2" name="fond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2132856"/>
            <a:ext cx="6096000" cy="3429000"/>
          </a:xfrm>
          <a:prstGeom prst="rect">
            <a:avLst/>
          </a:prstGeom>
        </p:spPr>
      </p:pic>
    </p:spTree>
    <p:extLst>
      <p:ext uri="{BB962C8B-B14F-4D97-AF65-F5344CB8AC3E}">
        <p14:creationId xmlns:p14="http://schemas.microsoft.com/office/powerpoint/2010/main" val="39741945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546C7C"/>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303655"/>
            <a:ext cx="9540552" cy="4435030"/>
          </a:xfrm>
          <a:prstGeom prst="rect">
            <a:avLst/>
          </a:prstGeom>
        </p:spPr>
      </p:pic>
    </p:spTree>
    <p:extLst>
      <p:ext uri="{BB962C8B-B14F-4D97-AF65-F5344CB8AC3E}">
        <p14:creationId xmlns:p14="http://schemas.microsoft.com/office/powerpoint/2010/main" val="14584924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223" y="1268760"/>
            <a:ext cx="9289032" cy="4464496"/>
          </a:xfrm>
          <a:prstGeom prst="rect">
            <a:avLst/>
          </a:prstGeom>
        </p:spPr>
      </p:pic>
      <p:sp>
        <p:nvSpPr>
          <p:cNvPr id="4" name="Rectangle 3"/>
          <p:cNvSpPr/>
          <p:nvPr/>
        </p:nvSpPr>
        <p:spPr>
          <a:xfrm>
            <a:off x="4644008" y="2636912"/>
            <a:ext cx="3096344" cy="15841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angle 4"/>
          <p:cNvSpPr/>
          <p:nvPr/>
        </p:nvSpPr>
        <p:spPr>
          <a:xfrm>
            <a:off x="4644008" y="4365104"/>
            <a:ext cx="3096344" cy="13681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ctangle 5"/>
          <p:cNvSpPr/>
          <p:nvPr/>
        </p:nvSpPr>
        <p:spPr>
          <a:xfrm>
            <a:off x="-1" y="2780928"/>
            <a:ext cx="3259287" cy="172819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97279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62706" y="1663119"/>
            <a:ext cx="8409484" cy="1315343"/>
          </a:xfrm>
        </p:spPr>
        <p:txBody>
          <a:bodyPr>
            <a:noAutofit/>
          </a:bodyPr>
          <a:lstStyle/>
          <a:p>
            <a:pPr marL="0" indent="0">
              <a:buNone/>
            </a:pPr>
            <a:r>
              <a:rPr lang="es-AR" sz="3200" dirty="0" smtClean="0"/>
              <a:t>Los </a:t>
            </a:r>
            <a:r>
              <a:rPr lang="es-AR" sz="3200" dirty="0"/>
              <a:t>elementos parecidos son percibidos como pertenecientes a la misma forma. Nuestro cerebro agrupa cosas que tienen alguna propiedad visual común, como el color o el movimiento</a:t>
            </a:r>
            <a:r>
              <a:rPr lang="es-AR" sz="3200" dirty="0" smtClean="0"/>
              <a:t>.</a:t>
            </a:r>
            <a:r>
              <a:rPr lang="es-AR" sz="3200" dirty="0"/>
              <a:t/>
            </a:r>
            <a:br>
              <a:rPr lang="es-AR" sz="3200" dirty="0"/>
            </a:br>
            <a:endParaRPr lang="es-AR" sz="3200" dirty="0"/>
          </a:p>
        </p:txBody>
      </p:sp>
      <p:pic>
        <p:nvPicPr>
          <p:cNvPr id="6146" name="Picture 2" descr="simil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169400"/>
            <a:ext cx="2880320" cy="249341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imilitud_gesta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059" y="4169400"/>
            <a:ext cx="5265739" cy="200756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924098" y="461962"/>
            <a:ext cx="7886700" cy="1325563"/>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 </a:t>
            </a:r>
            <a:r>
              <a:rPr lang="en-US" sz="4800" dirty="0" smtClean="0"/>
              <a:t>LEY DE SIMILITUD LEY DE CONTINUIDAD</a:t>
            </a:r>
            <a:endParaRPr lang="en-US" dirty="0"/>
          </a:p>
          <a:p>
            <a:pPr algn="r"/>
            <a:endParaRPr lang="es-AR" dirty="0">
              <a:solidFill>
                <a:schemeClr val="bg1"/>
              </a:solidFill>
            </a:endParaRPr>
          </a:p>
        </p:txBody>
      </p:sp>
    </p:spTree>
    <p:extLst>
      <p:ext uri="{BB962C8B-B14F-4D97-AF65-F5344CB8AC3E}">
        <p14:creationId xmlns:p14="http://schemas.microsoft.com/office/powerpoint/2010/main" val="13620870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924098" y="461962"/>
            <a:ext cx="7886700" cy="1325563"/>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 </a:t>
            </a:r>
            <a:r>
              <a:rPr lang="en-US" sz="4800" dirty="0" smtClean="0"/>
              <a:t>LEY DE SIMILITUD LEY DE CONTINUIDAD</a:t>
            </a:r>
            <a:endParaRPr lang="en-US" dirty="0"/>
          </a:p>
          <a:p>
            <a:pPr algn="r"/>
            <a:endParaRPr lang="es-AR" dirty="0">
              <a:solidFill>
                <a:schemeClr val="bg1"/>
              </a:solidFill>
            </a:endParaRPr>
          </a:p>
        </p:txBody>
      </p:sp>
      <p:pic>
        <p:nvPicPr>
          <p:cNvPr id="4" name="continuida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4056" y="1916832"/>
            <a:ext cx="7735888" cy="4351338"/>
          </a:xfrm>
        </p:spPr>
      </p:pic>
    </p:spTree>
    <p:extLst>
      <p:ext uri="{BB962C8B-B14F-4D97-AF65-F5344CB8AC3E}">
        <p14:creationId xmlns:p14="http://schemas.microsoft.com/office/powerpoint/2010/main" val="39992228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924098" y="461962"/>
            <a:ext cx="7886700" cy="1325563"/>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 </a:t>
            </a:r>
            <a:r>
              <a:rPr lang="en-US" sz="4800" dirty="0" smtClean="0"/>
              <a:t>LEY DE SIMILITUD LEY DE CONTINUIDAD</a:t>
            </a:r>
            <a:endParaRPr lang="en-US" dirty="0"/>
          </a:p>
          <a:p>
            <a:pPr algn="r"/>
            <a:endParaRPr lang="es-AR" dirty="0">
              <a:solidFill>
                <a:schemeClr val="bg1"/>
              </a:solidFill>
            </a:endParaRPr>
          </a:p>
        </p:txBody>
      </p:sp>
      <p:pic>
        <p:nvPicPr>
          <p:cNvPr id="3" name="similitu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4850" y="1825625"/>
            <a:ext cx="7735888" cy="4351338"/>
          </a:xfrm>
        </p:spPr>
      </p:pic>
    </p:spTree>
    <p:extLst>
      <p:ext uri="{BB962C8B-B14F-4D97-AF65-F5344CB8AC3E}">
        <p14:creationId xmlns:p14="http://schemas.microsoft.com/office/powerpoint/2010/main" val="17919015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1124744"/>
            <a:ext cx="7886700" cy="1315343"/>
          </a:xfrm>
        </p:spPr>
        <p:txBody>
          <a:bodyPr>
            <a:noAutofit/>
          </a:bodyPr>
          <a:lstStyle/>
          <a:p>
            <a:pPr marL="0" indent="0">
              <a:buNone/>
            </a:pPr>
            <a:r>
              <a:rPr lang="es-AR" sz="3200" dirty="0" smtClean="0"/>
              <a:t>Los elementos y figuras que están mas próximas tienden a ser agrupadas por el cerebro, y las aísle del resto. El ojo recibe figuras independientes, pero el cerebro recibe grupos</a:t>
            </a:r>
            <a:endParaRPr lang="es-AR" sz="3200" dirty="0"/>
          </a:p>
        </p:txBody>
      </p:sp>
      <p:pic>
        <p:nvPicPr>
          <p:cNvPr id="2056" name="Picture 8" descr="Resultado de imagen para Ley de proxim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651142"/>
            <a:ext cx="3048000" cy="30384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n para Ley de proximidad"/>
          <p:cNvPicPr>
            <a:picLocks noChangeAspect="1" noChangeArrowheads="1"/>
          </p:cNvPicPr>
          <p:nvPr/>
        </p:nvPicPr>
        <p:blipFill rotWithShape="1">
          <a:blip r:embed="rId3">
            <a:extLst>
              <a:ext uri="{28A0092B-C50C-407E-A947-70E740481C1C}">
                <a14:useLocalDpi xmlns:a14="http://schemas.microsoft.com/office/drawing/2010/main" val="0"/>
              </a:ext>
            </a:extLst>
          </a:blip>
          <a:srcRect l="5321" t="4671" r="8689" b="18550"/>
          <a:stretch/>
        </p:blipFill>
        <p:spPr bwMode="auto">
          <a:xfrm>
            <a:off x="4401690" y="4305369"/>
            <a:ext cx="4401691" cy="238424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0" y="1"/>
            <a:ext cx="8803382" cy="140253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 </a:t>
            </a:r>
            <a:r>
              <a:rPr lang="en-US" sz="4800" dirty="0" smtClean="0"/>
              <a:t>LEY DE PROXIMIDAD</a:t>
            </a:r>
            <a:endParaRPr lang="en-US" dirty="0"/>
          </a:p>
          <a:p>
            <a:pPr algn="r"/>
            <a:endParaRPr lang="es-AR" dirty="0">
              <a:solidFill>
                <a:schemeClr val="bg1"/>
              </a:solidFill>
            </a:endParaRPr>
          </a:p>
        </p:txBody>
      </p:sp>
    </p:spTree>
    <p:extLst>
      <p:ext uri="{BB962C8B-B14F-4D97-AF65-F5344CB8AC3E}">
        <p14:creationId xmlns:p14="http://schemas.microsoft.com/office/powerpoint/2010/main" val="38719014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0" name="Title 1"/>
          <p:cNvSpPr txBox="1">
            <a:spLocks/>
          </p:cNvSpPr>
          <p:nvPr/>
        </p:nvSpPr>
        <p:spPr>
          <a:xfrm>
            <a:off x="0" y="1"/>
            <a:ext cx="8803382" cy="140253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4800" dirty="0" smtClean="0">
                <a:solidFill>
                  <a:schemeClr val="bg1"/>
                </a:solidFill>
              </a:rPr>
              <a:t>GESTALT: </a:t>
            </a:r>
            <a:r>
              <a:rPr lang="en-US" sz="4800" dirty="0" smtClean="0"/>
              <a:t>LEY DE PROXIMIDAD</a:t>
            </a:r>
            <a:endParaRPr lang="en-US" dirty="0"/>
          </a:p>
          <a:p>
            <a:pPr algn="r"/>
            <a:endParaRPr lang="es-AR" dirty="0">
              <a:solidFill>
                <a:schemeClr val="bg1"/>
              </a:solidFill>
            </a:endParaRPr>
          </a:p>
        </p:txBody>
      </p:sp>
      <p:pic>
        <p:nvPicPr>
          <p:cNvPr id="6" name="proximida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714500"/>
            <a:ext cx="6096000" cy="3429000"/>
          </a:xfrm>
          <a:prstGeom prst="rect">
            <a:avLst/>
          </a:prstGeom>
        </p:spPr>
      </p:pic>
    </p:spTree>
    <p:extLst>
      <p:ext uri="{BB962C8B-B14F-4D97-AF65-F5344CB8AC3E}">
        <p14:creationId xmlns:p14="http://schemas.microsoft.com/office/powerpoint/2010/main" val="32524847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4686415" y="5279098"/>
            <a:ext cx="1973817" cy="1224136"/>
          </a:xfrm>
        </p:spPr>
        <p:txBody>
          <a:bodyPr>
            <a:noAutofit/>
          </a:bodyPr>
          <a:lstStyle/>
          <a:p>
            <a:pPr algn="ctr">
              <a:lnSpc>
                <a:spcPct val="100000"/>
              </a:lnSpc>
              <a:spcBef>
                <a:spcPts val="0"/>
              </a:spcBef>
            </a:pPr>
            <a:r>
              <a:rPr lang="en-US" sz="8800" b="1" dirty="0">
                <a:solidFill>
                  <a:schemeClr val="bg1"/>
                </a:solidFill>
                <a:ea typeface="+mn-ea"/>
                <a:cs typeface="+mn-cs"/>
              </a:rPr>
              <a:t>ES</a:t>
            </a:r>
            <a:endParaRPr lang="es-AR" sz="8800" b="1" dirty="0">
              <a:solidFill>
                <a:schemeClr val="bg1"/>
              </a:solidFill>
              <a:ea typeface="+mn-ea"/>
              <a:cs typeface="+mn-cs"/>
            </a:endParaRPr>
          </a:p>
        </p:txBody>
      </p:sp>
      <p:sp>
        <p:nvSpPr>
          <p:cNvPr id="2" name="Rectangle 1"/>
          <p:cNvSpPr/>
          <p:nvPr/>
        </p:nvSpPr>
        <p:spPr>
          <a:xfrm>
            <a:off x="1547664" y="270986"/>
            <a:ext cx="4163319" cy="1446550"/>
          </a:xfrm>
          <a:prstGeom prst="rect">
            <a:avLst/>
          </a:prstGeom>
        </p:spPr>
        <p:txBody>
          <a:bodyPr wrap="none">
            <a:spAutoFit/>
          </a:bodyPr>
          <a:lstStyle/>
          <a:p>
            <a:r>
              <a:rPr lang="en-US" sz="8800" b="1" dirty="0">
                <a:solidFill>
                  <a:schemeClr val="bg1"/>
                </a:solidFill>
                <a:latin typeface="+mj-lt"/>
              </a:rPr>
              <a:t>CUANTO</a:t>
            </a:r>
            <a:endParaRPr lang="es-AR" sz="9600" b="1" dirty="0">
              <a:latin typeface="+mj-lt"/>
            </a:endParaRPr>
          </a:p>
        </p:txBody>
      </p:sp>
      <p:sp>
        <p:nvSpPr>
          <p:cNvPr id="3" name="Rectangle 2"/>
          <p:cNvSpPr/>
          <p:nvPr/>
        </p:nvSpPr>
        <p:spPr>
          <a:xfrm>
            <a:off x="5641539" y="-9935"/>
            <a:ext cx="3098925" cy="1862048"/>
          </a:xfrm>
          <a:prstGeom prst="rect">
            <a:avLst/>
          </a:prstGeom>
        </p:spPr>
        <p:txBody>
          <a:bodyPr wrap="none">
            <a:spAutoFit/>
          </a:bodyPr>
          <a:lstStyle/>
          <a:p>
            <a:r>
              <a:rPr lang="en-US" sz="11500" b="1" dirty="0" smtClean="0">
                <a:solidFill>
                  <a:schemeClr val="accent4">
                    <a:lumMod val="60000"/>
                    <a:lumOff val="40000"/>
                  </a:schemeClr>
                </a:solidFill>
                <a:latin typeface="+mj-lt"/>
              </a:rPr>
              <a:t>MÁS</a:t>
            </a:r>
            <a:endParaRPr lang="es-AR" sz="8800" b="1" dirty="0">
              <a:solidFill>
                <a:schemeClr val="bg1"/>
              </a:solidFill>
              <a:latin typeface="+mj-lt"/>
            </a:endParaRPr>
          </a:p>
        </p:txBody>
      </p:sp>
      <p:sp>
        <p:nvSpPr>
          <p:cNvPr id="4" name="Rectangle 3"/>
          <p:cNvSpPr/>
          <p:nvPr/>
        </p:nvSpPr>
        <p:spPr>
          <a:xfrm>
            <a:off x="2561009" y="1262370"/>
            <a:ext cx="1832553" cy="1569660"/>
          </a:xfrm>
          <a:prstGeom prst="rect">
            <a:avLst/>
          </a:prstGeom>
        </p:spPr>
        <p:txBody>
          <a:bodyPr wrap="none">
            <a:spAutoFit/>
          </a:bodyPr>
          <a:lstStyle/>
          <a:p>
            <a:r>
              <a:rPr lang="en-US" sz="9600" b="1" dirty="0">
                <a:solidFill>
                  <a:schemeClr val="accent4">
                    <a:lumMod val="60000"/>
                    <a:lumOff val="40000"/>
                  </a:schemeClr>
                </a:solidFill>
                <a:latin typeface="+mj-lt"/>
              </a:rPr>
              <a:t>ME</a:t>
            </a:r>
            <a:endParaRPr lang="es-AR" sz="1600" b="1" dirty="0">
              <a:solidFill>
                <a:schemeClr val="accent4">
                  <a:lumMod val="60000"/>
                  <a:lumOff val="40000"/>
                </a:schemeClr>
              </a:solidFill>
              <a:latin typeface="+mj-lt"/>
            </a:endParaRPr>
          </a:p>
        </p:txBody>
      </p:sp>
      <p:sp>
        <p:nvSpPr>
          <p:cNvPr id="5" name="Rectangle 4"/>
          <p:cNvSpPr/>
          <p:nvPr/>
        </p:nvSpPr>
        <p:spPr>
          <a:xfrm>
            <a:off x="4532110" y="1262370"/>
            <a:ext cx="4272708" cy="1569660"/>
          </a:xfrm>
          <a:prstGeom prst="rect">
            <a:avLst/>
          </a:prstGeom>
        </p:spPr>
        <p:txBody>
          <a:bodyPr wrap="none">
            <a:spAutoFit/>
          </a:bodyPr>
          <a:lstStyle/>
          <a:p>
            <a:r>
              <a:rPr lang="en-US" sz="9600" b="1" dirty="0">
                <a:solidFill>
                  <a:schemeClr val="accent4">
                    <a:lumMod val="60000"/>
                    <a:lumOff val="40000"/>
                  </a:schemeClr>
                </a:solidFill>
                <a:latin typeface="+mj-lt"/>
              </a:rPr>
              <a:t>CUESTA</a:t>
            </a:r>
            <a:endParaRPr lang="es-AR" sz="2000" b="1" dirty="0">
              <a:solidFill>
                <a:schemeClr val="accent4">
                  <a:lumMod val="60000"/>
                  <a:lumOff val="40000"/>
                </a:schemeClr>
              </a:solidFill>
              <a:latin typeface="+mj-lt"/>
            </a:endParaRPr>
          </a:p>
        </p:txBody>
      </p:sp>
      <p:sp>
        <p:nvSpPr>
          <p:cNvPr id="6" name="Rectangle 5"/>
          <p:cNvSpPr/>
          <p:nvPr/>
        </p:nvSpPr>
        <p:spPr>
          <a:xfrm>
            <a:off x="4600307" y="2414498"/>
            <a:ext cx="4363969" cy="1446550"/>
          </a:xfrm>
          <a:prstGeom prst="rect">
            <a:avLst/>
          </a:prstGeom>
        </p:spPr>
        <p:txBody>
          <a:bodyPr wrap="square">
            <a:spAutoFit/>
          </a:bodyPr>
          <a:lstStyle/>
          <a:p>
            <a:r>
              <a:rPr lang="en-US" sz="8800" b="1" dirty="0">
                <a:solidFill>
                  <a:schemeClr val="bg1"/>
                </a:solidFill>
                <a:latin typeface="+mj-lt"/>
              </a:rPr>
              <a:t>USARLO</a:t>
            </a:r>
            <a:endParaRPr lang="es-AR" sz="8800" b="1" dirty="0">
              <a:solidFill>
                <a:schemeClr val="bg1"/>
              </a:solidFill>
              <a:latin typeface="+mj-lt"/>
            </a:endParaRPr>
          </a:p>
        </p:txBody>
      </p:sp>
      <p:sp>
        <p:nvSpPr>
          <p:cNvPr id="8" name="Rectangle 7"/>
          <p:cNvSpPr/>
          <p:nvPr/>
        </p:nvSpPr>
        <p:spPr>
          <a:xfrm>
            <a:off x="497458" y="3861048"/>
            <a:ext cx="4910319" cy="1862048"/>
          </a:xfrm>
          <a:prstGeom prst="rect">
            <a:avLst/>
          </a:prstGeom>
        </p:spPr>
        <p:txBody>
          <a:bodyPr wrap="none">
            <a:spAutoFit/>
          </a:bodyPr>
          <a:lstStyle/>
          <a:p>
            <a:r>
              <a:rPr lang="en-US" sz="11500" b="1" dirty="0" smtClean="0">
                <a:solidFill>
                  <a:schemeClr val="accent4">
                    <a:lumMod val="60000"/>
                    <a:lumOff val="40000"/>
                  </a:schemeClr>
                </a:solidFill>
                <a:latin typeface="+mj-lt"/>
              </a:rPr>
              <a:t>MENOS</a:t>
            </a:r>
            <a:endParaRPr lang="es-AR" sz="11500" b="1" dirty="0">
              <a:solidFill>
                <a:schemeClr val="accent4">
                  <a:lumMod val="60000"/>
                  <a:lumOff val="40000"/>
                </a:schemeClr>
              </a:solidFill>
              <a:latin typeface="+mj-lt"/>
            </a:endParaRPr>
          </a:p>
        </p:txBody>
      </p:sp>
      <p:sp>
        <p:nvSpPr>
          <p:cNvPr id="10" name="Rectangle 9"/>
          <p:cNvSpPr/>
          <p:nvPr/>
        </p:nvSpPr>
        <p:spPr>
          <a:xfrm>
            <a:off x="497458" y="5106336"/>
            <a:ext cx="4384534" cy="1569660"/>
          </a:xfrm>
          <a:prstGeom prst="rect">
            <a:avLst/>
          </a:prstGeom>
        </p:spPr>
        <p:txBody>
          <a:bodyPr wrap="none">
            <a:spAutoFit/>
          </a:bodyPr>
          <a:lstStyle/>
          <a:p>
            <a:r>
              <a:rPr lang="en-US" sz="9600" b="1" dirty="0">
                <a:solidFill>
                  <a:schemeClr val="accent4">
                    <a:lumMod val="60000"/>
                    <a:lumOff val="40000"/>
                  </a:schemeClr>
                </a:solidFill>
                <a:latin typeface="+mj-lt"/>
              </a:rPr>
              <a:t>USABLE</a:t>
            </a:r>
            <a:endParaRPr lang="es-AR" sz="11500" b="1" dirty="0">
              <a:solidFill>
                <a:schemeClr val="accent4">
                  <a:lumMod val="60000"/>
                  <a:lumOff val="40000"/>
                </a:schemeClr>
              </a:solidFill>
              <a:latin typeface="+mj-lt"/>
            </a:endParaRPr>
          </a:p>
        </p:txBody>
      </p:sp>
    </p:spTree>
    <p:extLst>
      <p:ext uri="{BB962C8B-B14F-4D97-AF65-F5344CB8AC3E}">
        <p14:creationId xmlns:p14="http://schemas.microsoft.com/office/powerpoint/2010/main" val="27923199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solidFill>
                  <a:schemeClr val="bg1"/>
                </a:solidFill>
              </a:rPr>
              <a:t>LEYES DE UX</a:t>
            </a:r>
            <a:endParaRPr lang="es-419" sz="7200" dirty="0">
              <a:solidFill>
                <a:schemeClr val="bg1"/>
              </a:solidFill>
            </a:endParaRPr>
          </a:p>
        </p:txBody>
      </p:sp>
      <p:sp>
        <p:nvSpPr>
          <p:cNvPr id="3" name="Content Placeholder 2"/>
          <p:cNvSpPr>
            <a:spLocks noGrp="1"/>
          </p:cNvSpPr>
          <p:nvPr>
            <p:ph idx="1"/>
          </p:nvPr>
        </p:nvSpPr>
        <p:spPr>
          <a:xfrm>
            <a:off x="628650" y="2474119"/>
            <a:ext cx="7886700" cy="4351338"/>
          </a:xfrm>
        </p:spPr>
        <p:txBody>
          <a:bodyPr>
            <a:noAutofit/>
          </a:bodyPr>
          <a:lstStyle/>
          <a:p>
            <a:pPr marL="0" indent="0">
              <a:buNone/>
            </a:pPr>
            <a:r>
              <a:rPr lang="es-419" sz="3200" dirty="0">
                <a:solidFill>
                  <a:schemeClr val="bg1"/>
                </a:solidFill>
              </a:rPr>
              <a:t>https://lawsofux.com</a:t>
            </a:r>
            <a:r>
              <a:rPr lang="es-419" sz="3200" dirty="0" smtClean="0">
                <a:solidFill>
                  <a:schemeClr val="bg1"/>
                </a:solidFill>
              </a:rPr>
              <a:t>/</a:t>
            </a:r>
            <a:endParaRPr lang="es-419" sz="3200" dirty="0">
              <a:solidFill>
                <a:schemeClr val="bg1"/>
              </a:solidFill>
            </a:endParaRPr>
          </a:p>
          <a:p>
            <a:pPr marL="0" indent="0">
              <a:buNone/>
            </a:pPr>
            <a:endParaRPr lang="es-419" sz="2000" dirty="0" smtClean="0">
              <a:solidFill>
                <a:schemeClr val="bg1"/>
              </a:solidFill>
            </a:endParaRPr>
          </a:p>
          <a:p>
            <a:pPr marL="0" indent="0">
              <a:buNone/>
            </a:pPr>
            <a:r>
              <a:rPr lang="es-419" sz="3200" dirty="0" smtClean="0">
                <a:solidFill>
                  <a:schemeClr val="bg1"/>
                </a:solidFill>
              </a:rPr>
              <a:t>Una </a:t>
            </a:r>
            <a:r>
              <a:rPr lang="es-419" sz="3200" dirty="0">
                <a:solidFill>
                  <a:schemeClr val="bg1"/>
                </a:solidFill>
              </a:rPr>
              <a:t>guía </a:t>
            </a:r>
            <a:r>
              <a:rPr lang="es-419" sz="3200" dirty="0" smtClean="0">
                <a:solidFill>
                  <a:schemeClr val="bg1"/>
                </a:solidFill>
              </a:rPr>
              <a:t>sobre cómo usar </a:t>
            </a:r>
            <a:r>
              <a:rPr lang="es-419" sz="3200" dirty="0">
                <a:solidFill>
                  <a:schemeClr val="bg1"/>
                </a:solidFill>
              </a:rPr>
              <a:t>la psicología para diseñar mejores productos y servicios digitales</a:t>
            </a:r>
            <a:r>
              <a:rPr lang="es-419" sz="3200" dirty="0" smtClean="0">
                <a:solidFill>
                  <a:schemeClr val="bg1"/>
                </a:solidFill>
              </a:rPr>
              <a:t>.</a:t>
            </a:r>
          </a:p>
          <a:p>
            <a:endParaRPr lang="en-US" sz="3200" dirty="0">
              <a:solidFill>
                <a:schemeClr val="bg1"/>
              </a:solidFill>
            </a:endParaRPr>
          </a:p>
          <a:p>
            <a:pPr marL="0" indent="0">
              <a:buNone/>
            </a:pPr>
            <a:r>
              <a:rPr lang="es-419" sz="3200" dirty="0" err="1">
                <a:solidFill>
                  <a:schemeClr val="bg1"/>
                </a:solidFill>
              </a:rPr>
              <a:t>Laws</a:t>
            </a:r>
            <a:r>
              <a:rPr lang="es-419" sz="3200" dirty="0">
                <a:solidFill>
                  <a:schemeClr val="bg1"/>
                </a:solidFill>
              </a:rPr>
              <a:t> of UX es una colección de </a:t>
            </a:r>
            <a:r>
              <a:rPr lang="es-419" sz="3200" dirty="0" smtClean="0">
                <a:solidFill>
                  <a:schemeClr val="bg1"/>
                </a:solidFill>
              </a:rPr>
              <a:t>buenas </a:t>
            </a:r>
            <a:r>
              <a:rPr lang="es-419" sz="3200" dirty="0">
                <a:solidFill>
                  <a:schemeClr val="bg1"/>
                </a:solidFill>
              </a:rPr>
              <a:t>prácticas </a:t>
            </a:r>
            <a:r>
              <a:rPr lang="es-419" sz="3200" dirty="0" smtClean="0">
                <a:solidFill>
                  <a:schemeClr val="bg1"/>
                </a:solidFill>
              </a:rPr>
              <a:t>para que </a:t>
            </a:r>
            <a:r>
              <a:rPr lang="es-419" sz="3200" dirty="0">
                <a:solidFill>
                  <a:schemeClr val="bg1"/>
                </a:solidFill>
              </a:rPr>
              <a:t>los diseñadores pueden considerar al crear interfaces de usuario</a:t>
            </a:r>
            <a:r>
              <a:rPr lang="es-419" sz="3200" dirty="0" smtClean="0">
                <a:solidFill>
                  <a:schemeClr val="bg1"/>
                </a:solidFill>
              </a:rPr>
              <a:t>.</a:t>
            </a:r>
          </a:p>
          <a:p>
            <a:pPr marL="0" indent="0">
              <a:buNone/>
            </a:pPr>
            <a:r>
              <a:rPr lang="en-US" sz="3200" dirty="0">
                <a:solidFill>
                  <a:schemeClr val="bg1"/>
                </a:solidFill>
              </a:rPr>
              <a:t/>
            </a:r>
            <a:br>
              <a:rPr lang="en-US" sz="3200" dirty="0">
                <a:solidFill>
                  <a:schemeClr val="bg1"/>
                </a:solidFill>
              </a:rPr>
            </a:br>
            <a:endParaRPr lang="es-419" sz="3200" dirty="0">
              <a:solidFill>
                <a:schemeClr val="bg1"/>
              </a:solidFill>
            </a:endParaRPr>
          </a:p>
        </p:txBody>
      </p:sp>
      <p:sp>
        <p:nvSpPr>
          <p:cNvPr id="4" name="Rectangle 3"/>
          <p:cNvSpPr/>
          <p:nvPr/>
        </p:nvSpPr>
        <p:spPr>
          <a:xfrm>
            <a:off x="649982" y="1388825"/>
            <a:ext cx="2625462" cy="584775"/>
          </a:xfrm>
          <a:prstGeom prst="rect">
            <a:avLst/>
          </a:prstGeom>
        </p:spPr>
        <p:txBody>
          <a:bodyPr wrap="none">
            <a:spAutoFit/>
          </a:bodyPr>
          <a:lstStyle/>
          <a:p>
            <a:r>
              <a:rPr lang="en-US" sz="3200" b="1" dirty="0">
                <a:solidFill>
                  <a:schemeClr val="bg1"/>
                </a:solidFill>
              </a:rPr>
              <a:t>Jon </a:t>
            </a:r>
            <a:r>
              <a:rPr lang="en-US" sz="3200" b="1" dirty="0" err="1">
                <a:solidFill>
                  <a:schemeClr val="bg1"/>
                </a:solidFill>
              </a:rPr>
              <a:t>Yablonski</a:t>
            </a:r>
            <a:r>
              <a:rPr lang="en-US" sz="3200" b="1" dirty="0">
                <a:solidFill>
                  <a:schemeClr val="bg1"/>
                </a:solidFill>
              </a:rPr>
              <a:t>.</a:t>
            </a:r>
            <a:endParaRPr lang="es-419" sz="3200" dirty="0"/>
          </a:p>
        </p:txBody>
      </p:sp>
    </p:spTree>
    <p:extLst>
      <p:ext uri="{BB962C8B-B14F-4D97-AF65-F5344CB8AC3E}">
        <p14:creationId xmlns:p14="http://schemas.microsoft.com/office/powerpoint/2010/main" val="30961848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56794"/>
            <a:ext cx="5959574" cy="895942"/>
          </a:xfrm>
        </p:spPr>
        <p:txBody>
          <a:bodyPr>
            <a:normAutofit fontScale="90000"/>
          </a:bodyPr>
          <a:lstStyle/>
          <a:p>
            <a:r>
              <a:rPr lang="en-US" sz="7200" dirty="0" smtClean="0">
                <a:solidFill>
                  <a:schemeClr val="bg1"/>
                </a:solidFill>
              </a:rPr>
              <a:t>LEYES DE UX</a:t>
            </a:r>
            <a:endParaRPr lang="es-419" sz="7200" dirty="0">
              <a:solidFill>
                <a:schemeClr val="bg1"/>
              </a:solidFill>
            </a:endParaRPr>
          </a:p>
        </p:txBody>
      </p:sp>
      <p:pic>
        <p:nvPicPr>
          <p:cNvPr id="14338" name="Picture 2" descr="https://starteq.net/wp-content/uploads/2019/06/%C3%ADndi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340768"/>
            <a:ext cx="1178587" cy="91874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starteq.net/wp-content/uploads/2019/06/2-1.pn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689414" y="1340768"/>
            <a:ext cx="1176365" cy="90601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s://starteq.net/wp-content/uploads/2019/06/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5558" y="1340768"/>
            <a:ext cx="1175188" cy="91874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6577846" y="1340768"/>
            <a:ext cx="1175188" cy="918741"/>
            <a:chOff x="4483311" y="3368974"/>
            <a:chExt cx="1777968" cy="1390851"/>
          </a:xfrm>
        </p:grpSpPr>
        <p:sp>
          <p:nvSpPr>
            <p:cNvPr id="6" name="Rectangle 5"/>
            <p:cNvSpPr/>
            <p:nvPr/>
          </p:nvSpPr>
          <p:spPr>
            <a:xfrm>
              <a:off x="4483311" y="3369842"/>
              <a:ext cx="1777968" cy="1389983"/>
            </a:xfrm>
            <a:prstGeom prst="rect">
              <a:avLst/>
            </a:prstGeom>
            <a:solidFill>
              <a:srgbClr val="489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5" name="Picture 4"/>
            <p:cNvPicPr>
              <a:picLocks noChangeAspect="1"/>
            </p:cNvPicPr>
            <p:nvPr/>
          </p:nvPicPr>
          <p:blipFill>
            <a:blip r:embed="rId5"/>
            <a:stretch>
              <a:fillRect/>
            </a:stretch>
          </p:blipFill>
          <p:spPr>
            <a:xfrm>
              <a:off x="4598736" y="3368974"/>
              <a:ext cx="1539578" cy="1389983"/>
            </a:xfrm>
            <a:prstGeom prst="rect">
              <a:avLst/>
            </a:prstGeom>
          </p:spPr>
        </p:pic>
      </p:grpSp>
      <p:pic>
        <p:nvPicPr>
          <p:cNvPr id="14344" name="Picture 8" descr="https://starteq.net/wp-content/uploads/2019/06/jabok.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82979" y="2366000"/>
            <a:ext cx="1177583" cy="9263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689414" y="2366000"/>
            <a:ext cx="1175188" cy="918741"/>
            <a:chOff x="2550518" y="3346387"/>
            <a:chExt cx="1777968" cy="1389983"/>
          </a:xfrm>
        </p:grpSpPr>
        <p:sp>
          <p:nvSpPr>
            <p:cNvPr id="17" name="Rectangle 16"/>
            <p:cNvSpPr/>
            <p:nvPr/>
          </p:nvSpPr>
          <p:spPr>
            <a:xfrm>
              <a:off x="2550518" y="3346387"/>
              <a:ext cx="1777968" cy="1389983"/>
            </a:xfrm>
            <a:prstGeom prst="rect">
              <a:avLst/>
            </a:prstGeom>
            <a:solidFill>
              <a:srgbClr val="00A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46" name="Picture 10" descr="https://starteq.net/wp-content/uploads/2019/06/ley6-2-922x1024.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3" t="989" r="43" b="9999"/>
            <a:stretch/>
          </p:blipFill>
          <p:spPr bwMode="auto">
            <a:xfrm>
              <a:off x="2819470" y="3367240"/>
              <a:ext cx="1368738" cy="13531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81702" y="2366001"/>
            <a:ext cx="1175189" cy="926362"/>
            <a:chOff x="4479541" y="3334857"/>
            <a:chExt cx="1777968" cy="1401513"/>
          </a:xfrm>
        </p:grpSpPr>
        <p:sp>
          <p:nvSpPr>
            <p:cNvPr id="16" name="Rectangle 15"/>
            <p:cNvSpPr/>
            <p:nvPr/>
          </p:nvSpPr>
          <p:spPr>
            <a:xfrm>
              <a:off x="4479541" y="3346387"/>
              <a:ext cx="1777968" cy="1389983"/>
            </a:xfrm>
            <a:prstGeom prst="rect">
              <a:avLst/>
            </a:prstGeom>
            <a:solidFill>
              <a:srgbClr val="FF7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48" name="Picture 12" descr="https://starteq.net/wp-content/uploads/2019/06/ley7-2-922x1024.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76" t="-763" r="-376" b="17112"/>
            <a:stretch/>
          </p:blipFill>
          <p:spPr bwMode="auto">
            <a:xfrm>
              <a:off x="4590963" y="3334857"/>
              <a:ext cx="1508540" cy="14015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3985558" y="2366000"/>
            <a:ext cx="1175188" cy="918741"/>
            <a:chOff x="6397756" y="3348808"/>
            <a:chExt cx="1777968" cy="1389983"/>
          </a:xfrm>
        </p:grpSpPr>
        <p:sp>
          <p:nvSpPr>
            <p:cNvPr id="15" name="Rectangle 14"/>
            <p:cNvSpPr/>
            <p:nvPr/>
          </p:nvSpPr>
          <p:spPr>
            <a:xfrm>
              <a:off x="6397756" y="3348808"/>
              <a:ext cx="1777968" cy="1389983"/>
            </a:xfrm>
            <a:prstGeom prst="rect">
              <a:avLst/>
            </a:prstGeom>
            <a:solidFill>
              <a:srgbClr val="FF7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50" name="Picture 14" descr="https://starteq.net/wp-content/uploads/2019/06/ley8-2-918x1024.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2488"/>
            <a:stretch/>
          </p:blipFill>
          <p:spPr bwMode="auto">
            <a:xfrm>
              <a:off x="6588224" y="3353740"/>
              <a:ext cx="1368152" cy="13355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p:cNvGrpSpPr/>
          <p:nvPr/>
        </p:nvGrpSpPr>
        <p:grpSpPr>
          <a:xfrm>
            <a:off x="6577846" y="2366000"/>
            <a:ext cx="1175188" cy="918741"/>
            <a:chOff x="8059395" y="2524777"/>
            <a:chExt cx="1712860" cy="1339083"/>
          </a:xfrm>
        </p:grpSpPr>
        <p:sp>
          <p:nvSpPr>
            <p:cNvPr id="66" name="Rectangle 65"/>
            <p:cNvSpPr/>
            <p:nvPr/>
          </p:nvSpPr>
          <p:spPr>
            <a:xfrm>
              <a:off x="8059395" y="2524777"/>
              <a:ext cx="1712860" cy="1339083"/>
            </a:xfrm>
            <a:prstGeom prst="rect">
              <a:avLst/>
            </a:prstGeom>
            <a:solidFill>
              <a:srgbClr val="91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52" name="Picture 16" descr="https://starteq.net/wp-content/uploads/2019/06/ley9-2-922x1024.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9343"/>
            <a:stretch/>
          </p:blipFill>
          <p:spPr bwMode="auto">
            <a:xfrm>
              <a:off x="8328661" y="2610410"/>
              <a:ext cx="1091444" cy="10989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382979" y="3374112"/>
            <a:ext cx="1175188" cy="918741"/>
            <a:chOff x="733367" y="3972632"/>
            <a:chExt cx="1712860" cy="1339083"/>
          </a:xfrm>
        </p:grpSpPr>
        <p:sp>
          <p:nvSpPr>
            <p:cNvPr id="67" name="Rectangle 66"/>
            <p:cNvSpPr/>
            <p:nvPr/>
          </p:nvSpPr>
          <p:spPr>
            <a:xfrm>
              <a:off x="733367" y="3972632"/>
              <a:ext cx="1712860" cy="1339083"/>
            </a:xfrm>
            <a:prstGeom prst="rect">
              <a:avLst/>
            </a:prstGeom>
            <a:solidFill>
              <a:srgbClr val="74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54" name="Picture 18" descr="https://starteq.net/wp-content/uploads/2019/06/ley10-2-918x1024.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9172"/>
            <a:stretch/>
          </p:blipFill>
          <p:spPr bwMode="auto">
            <a:xfrm>
              <a:off x="982912" y="4011451"/>
              <a:ext cx="1130865" cy="11457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2689414" y="3374112"/>
            <a:ext cx="1175188" cy="918741"/>
            <a:chOff x="2571791" y="3957872"/>
            <a:chExt cx="1712860" cy="1339083"/>
          </a:xfrm>
        </p:grpSpPr>
        <p:sp>
          <p:nvSpPr>
            <p:cNvPr id="68" name="Rectangle 67"/>
            <p:cNvSpPr/>
            <p:nvPr/>
          </p:nvSpPr>
          <p:spPr>
            <a:xfrm>
              <a:off x="2571791" y="3957872"/>
              <a:ext cx="1712860" cy="1339083"/>
            </a:xfrm>
            <a:prstGeom prst="rect">
              <a:avLst/>
            </a:prstGeom>
            <a:solidFill>
              <a:srgbClr val="FF5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56" name="Picture 20" descr="https://starteq.net/wp-content/uploads/2019/06/ley11-2-922x1024.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7471"/>
            <a:stretch/>
          </p:blipFill>
          <p:spPr bwMode="auto">
            <a:xfrm>
              <a:off x="2864224" y="4024518"/>
              <a:ext cx="1102200" cy="11326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p:nvPr/>
        </p:nvGrpSpPr>
        <p:grpSpPr>
          <a:xfrm>
            <a:off x="3985558" y="3374112"/>
            <a:ext cx="1175188" cy="918741"/>
            <a:chOff x="4384422" y="3957872"/>
            <a:chExt cx="1712860" cy="1339083"/>
          </a:xfrm>
        </p:grpSpPr>
        <p:sp>
          <p:nvSpPr>
            <p:cNvPr id="69" name="Rectangle 68"/>
            <p:cNvSpPr/>
            <p:nvPr/>
          </p:nvSpPr>
          <p:spPr>
            <a:xfrm>
              <a:off x="4384422" y="3957872"/>
              <a:ext cx="1712860" cy="1339083"/>
            </a:xfrm>
            <a:prstGeom prst="rect">
              <a:avLst/>
            </a:prstGeom>
            <a:solidFill>
              <a:srgbClr val="D04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58" name="Picture 22" descr="https://starteq.net/wp-content/uploads/2019/06/ley12-2-918x1024.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8997"/>
            <a:stretch/>
          </p:blipFill>
          <p:spPr bwMode="auto">
            <a:xfrm>
              <a:off x="4692668" y="3972971"/>
              <a:ext cx="1166598" cy="11842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336" name="Group 14335"/>
          <p:cNvGrpSpPr/>
          <p:nvPr/>
        </p:nvGrpSpPr>
        <p:grpSpPr>
          <a:xfrm>
            <a:off x="5281702" y="3374112"/>
            <a:ext cx="1175188" cy="918741"/>
            <a:chOff x="6222914" y="3936677"/>
            <a:chExt cx="1712860" cy="1339083"/>
          </a:xfrm>
        </p:grpSpPr>
        <p:sp>
          <p:nvSpPr>
            <p:cNvPr id="70" name="Rectangle 69"/>
            <p:cNvSpPr/>
            <p:nvPr/>
          </p:nvSpPr>
          <p:spPr>
            <a:xfrm>
              <a:off x="6222914" y="3936677"/>
              <a:ext cx="1712860" cy="1339083"/>
            </a:xfrm>
            <a:prstGeom prst="rect">
              <a:avLst/>
            </a:prstGeom>
            <a:solidFill>
              <a:srgbClr val="00A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60" name="Picture 24" descr="https://starteq.net/wp-content/uploads/2019/06/ley13-2-925x102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485236" y="3953286"/>
              <a:ext cx="1152946" cy="12763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6577846" y="3374112"/>
            <a:ext cx="1175188" cy="918741"/>
            <a:chOff x="8089668" y="3936677"/>
            <a:chExt cx="1712860" cy="1339083"/>
          </a:xfrm>
        </p:grpSpPr>
        <p:sp>
          <p:nvSpPr>
            <p:cNvPr id="71" name="Rectangle 70"/>
            <p:cNvSpPr/>
            <p:nvPr/>
          </p:nvSpPr>
          <p:spPr>
            <a:xfrm>
              <a:off x="8089668" y="3936677"/>
              <a:ext cx="1712860" cy="1339083"/>
            </a:xfrm>
            <a:prstGeom prst="rect">
              <a:avLst/>
            </a:prstGeom>
            <a:solidFill>
              <a:srgbClr val="C5A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62" name="Picture 26" descr="https://starteq.net/wp-content/uploads/2019/06/ley14-2-928x1024.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11622"/>
            <a:stretch/>
          </p:blipFill>
          <p:spPr bwMode="auto">
            <a:xfrm>
              <a:off x="8276192" y="3944544"/>
              <a:ext cx="1280588" cy="12488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2689414" y="4382224"/>
            <a:ext cx="1175188" cy="918741"/>
            <a:chOff x="2618083" y="5397904"/>
            <a:chExt cx="1712860" cy="1339083"/>
          </a:xfrm>
        </p:grpSpPr>
        <p:sp>
          <p:nvSpPr>
            <p:cNvPr id="72" name="Rectangle 71"/>
            <p:cNvSpPr/>
            <p:nvPr/>
          </p:nvSpPr>
          <p:spPr>
            <a:xfrm>
              <a:off x="2618083" y="5397904"/>
              <a:ext cx="1712860" cy="1339083"/>
            </a:xfrm>
            <a:prstGeom prst="rect">
              <a:avLst/>
            </a:prstGeom>
            <a:solidFill>
              <a:srgbClr val="00A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64" name="Picture 28" descr="https://starteq.net/wp-content/uploads/2019/06/ley15-2-925x102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89995" y="5441045"/>
              <a:ext cx="1135199" cy="12566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3985558" y="4382224"/>
            <a:ext cx="1175188" cy="918741"/>
            <a:chOff x="4430714" y="5397904"/>
            <a:chExt cx="1712860" cy="1339083"/>
          </a:xfrm>
        </p:grpSpPr>
        <p:sp>
          <p:nvSpPr>
            <p:cNvPr id="73" name="Rectangle 72"/>
            <p:cNvSpPr/>
            <p:nvPr/>
          </p:nvSpPr>
          <p:spPr>
            <a:xfrm>
              <a:off x="4430714" y="5397904"/>
              <a:ext cx="1712860" cy="1339083"/>
            </a:xfrm>
            <a:prstGeom prst="rect">
              <a:avLst/>
            </a:prstGeom>
            <a:solidFill>
              <a:srgbClr val="B66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66" name="Picture 30" descr="https://starteq.net/wp-content/uploads/2019/06/2-5.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613071" y="5447901"/>
              <a:ext cx="1419392" cy="12214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1382979" y="4382224"/>
            <a:ext cx="1175188" cy="918741"/>
            <a:chOff x="733367" y="5404885"/>
            <a:chExt cx="1712860" cy="1339083"/>
          </a:xfrm>
        </p:grpSpPr>
        <p:sp>
          <p:nvSpPr>
            <p:cNvPr id="79" name="Rectangle 78"/>
            <p:cNvSpPr/>
            <p:nvPr/>
          </p:nvSpPr>
          <p:spPr>
            <a:xfrm>
              <a:off x="733367" y="5404885"/>
              <a:ext cx="1712860" cy="1339083"/>
            </a:xfrm>
            <a:prstGeom prst="rect">
              <a:avLst/>
            </a:prstGeom>
            <a:solidFill>
              <a:srgbClr val="2B7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80" name="Picture 79"/>
            <p:cNvPicPr>
              <a:picLocks noChangeAspect="1"/>
            </p:cNvPicPr>
            <p:nvPr/>
          </p:nvPicPr>
          <p:blipFill rotWithShape="1">
            <a:blip r:embed="rId18"/>
            <a:srcRect l="14385" r="13185"/>
            <a:stretch/>
          </p:blipFill>
          <p:spPr>
            <a:xfrm>
              <a:off x="928867" y="5434405"/>
              <a:ext cx="1368153" cy="1247219"/>
            </a:xfrm>
            <a:prstGeom prst="rect">
              <a:avLst/>
            </a:prstGeom>
          </p:spPr>
        </p:pic>
      </p:grpSp>
      <p:grpSp>
        <p:nvGrpSpPr>
          <p:cNvPr id="59" name="Group 58"/>
          <p:cNvGrpSpPr/>
          <p:nvPr/>
        </p:nvGrpSpPr>
        <p:grpSpPr>
          <a:xfrm>
            <a:off x="5281702" y="1340768"/>
            <a:ext cx="1175188" cy="918741"/>
            <a:chOff x="6194116" y="1054916"/>
            <a:chExt cx="1712860" cy="1339083"/>
          </a:xfrm>
        </p:grpSpPr>
        <p:sp>
          <p:nvSpPr>
            <p:cNvPr id="81" name="Rectangle 80"/>
            <p:cNvSpPr/>
            <p:nvPr/>
          </p:nvSpPr>
          <p:spPr>
            <a:xfrm>
              <a:off x="6194116" y="1054916"/>
              <a:ext cx="1712860" cy="1339083"/>
            </a:xfrm>
            <a:prstGeom prst="rect">
              <a:avLst/>
            </a:prstGeom>
            <a:solidFill>
              <a:srgbClr val="3B8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82" name="Picture 81"/>
            <p:cNvPicPr>
              <a:picLocks noChangeAspect="1"/>
            </p:cNvPicPr>
            <p:nvPr/>
          </p:nvPicPr>
          <p:blipFill rotWithShape="1">
            <a:blip r:embed="rId19"/>
            <a:srcRect l="12842" r="15244"/>
            <a:stretch/>
          </p:blipFill>
          <p:spPr>
            <a:xfrm>
              <a:off x="6372200" y="1085806"/>
              <a:ext cx="1368152" cy="1247541"/>
            </a:xfrm>
            <a:prstGeom prst="rect">
              <a:avLst/>
            </a:prstGeom>
          </p:spPr>
        </p:pic>
      </p:grpSp>
      <p:grpSp>
        <p:nvGrpSpPr>
          <p:cNvPr id="56" name="Group 55"/>
          <p:cNvGrpSpPr/>
          <p:nvPr/>
        </p:nvGrpSpPr>
        <p:grpSpPr>
          <a:xfrm>
            <a:off x="5281702" y="4382224"/>
            <a:ext cx="1175188" cy="918741"/>
            <a:chOff x="6243345" y="5390580"/>
            <a:chExt cx="1712860" cy="1339083"/>
          </a:xfrm>
        </p:grpSpPr>
        <p:sp>
          <p:nvSpPr>
            <p:cNvPr id="85" name="Rectangle 84"/>
            <p:cNvSpPr/>
            <p:nvPr/>
          </p:nvSpPr>
          <p:spPr>
            <a:xfrm>
              <a:off x="6243345" y="5390580"/>
              <a:ext cx="1712860" cy="1339083"/>
            </a:xfrm>
            <a:prstGeom prst="rect">
              <a:avLst/>
            </a:prstGeom>
            <a:solidFill>
              <a:srgbClr val="71C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88" name="Picture 32" descr="https://starteq.net/wp-content/uploads/2019/06/%C3%ADndice-1.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5069" y="5434405"/>
              <a:ext cx="1559662" cy="1215800"/>
            </a:xfrm>
            <a:prstGeom prst="rect">
              <a:avLst/>
            </a:prstGeom>
            <a:noFill/>
            <a:extLst>
              <a:ext uri="{909E8E84-426E-40DD-AFC4-6F175D3DCCD1}">
                <a14:hiddenFill xmlns:a14="http://schemas.microsoft.com/office/drawing/2010/main">
                  <a:solidFill>
                    <a:srgbClr val="FFFFFF"/>
                  </a:solidFill>
                </a14:hiddenFill>
              </a:ext>
            </a:extLst>
          </p:spPr>
        </p:pic>
      </p:grpSp>
      <p:pic>
        <p:nvPicPr>
          <p:cNvPr id="89" name="Picture 88"/>
          <p:cNvPicPr>
            <a:picLocks noChangeAspect="1"/>
          </p:cNvPicPr>
          <p:nvPr/>
        </p:nvPicPr>
        <p:blipFill rotWithShape="1">
          <a:blip r:embed="rId21"/>
          <a:srcRect l="1519" r="4546"/>
          <a:stretch/>
        </p:blipFill>
        <p:spPr>
          <a:xfrm>
            <a:off x="6577846" y="4382224"/>
            <a:ext cx="1175188" cy="918741"/>
          </a:xfrm>
          <a:prstGeom prst="rect">
            <a:avLst/>
          </a:prstGeom>
        </p:spPr>
      </p:pic>
      <p:grpSp>
        <p:nvGrpSpPr>
          <p:cNvPr id="21" name="Group 20"/>
          <p:cNvGrpSpPr/>
          <p:nvPr/>
        </p:nvGrpSpPr>
        <p:grpSpPr>
          <a:xfrm>
            <a:off x="1382979" y="5390336"/>
            <a:ext cx="1175188" cy="918741"/>
            <a:chOff x="682331" y="6863561"/>
            <a:chExt cx="1712860" cy="1339083"/>
          </a:xfrm>
        </p:grpSpPr>
        <p:sp>
          <p:nvSpPr>
            <p:cNvPr id="87" name="Rectangle 86"/>
            <p:cNvSpPr/>
            <p:nvPr/>
          </p:nvSpPr>
          <p:spPr>
            <a:xfrm>
              <a:off x="682331" y="6863561"/>
              <a:ext cx="1712860" cy="1339083"/>
            </a:xfrm>
            <a:prstGeom prst="rect">
              <a:avLst/>
            </a:prstGeom>
            <a:solidFill>
              <a:srgbClr val="42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90" name="Picture 89"/>
            <p:cNvPicPr>
              <a:picLocks noChangeAspect="1"/>
            </p:cNvPicPr>
            <p:nvPr/>
          </p:nvPicPr>
          <p:blipFill>
            <a:blip r:embed="rId22"/>
            <a:stretch>
              <a:fillRect/>
            </a:stretch>
          </p:blipFill>
          <p:spPr>
            <a:xfrm>
              <a:off x="796380" y="6868075"/>
              <a:ext cx="1469436" cy="1300536"/>
            </a:xfrm>
            <a:prstGeom prst="rect">
              <a:avLst/>
            </a:prstGeom>
          </p:spPr>
        </p:pic>
      </p:grpSp>
    </p:spTree>
    <p:extLst>
      <p:ext uri="{BB962C8B-B14F-4D97-AF65-F5344CB8AC3E}">
        <p14:creationId xmlns:p14="http://schemas.microsoft.com/office/powerpoint/2010/main" val="42223322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51648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140" y="548680"/>
            <a:ext cx="5959574" cy="2520280"/>
          </a:xfrm>
        </p:spPr>
        <p:txBody>
          <a:bodyPr>
            <a:noAutofit/>
          </a:bodyPr>
          <a:lstStyle/>
          <a:p>
            <a:r>
              <a:rPr lang="en-US" sz="5400" dirty="0" smtClean="0">
                <a:solidFill>
                  <a:schemeClr val="bg1"/>
                </a:solidFill>
              </a:rPr>
              <a:t>EFECTO DE USABILIDAD ESTÉTICA</a:t>
            </a:r>
            <a:endParaRPr lang="es-419" sz="5400" dirty="0">
              <a:solidFill>
                <a:schemeClr val="bg1"/>
              </a:solidFill>
            </a:endParaRPr>
          </a:p>
        </p:txBody>
      </p:sp>
      <p:pic>
        <p:nvPicPr>
          <p:cNvPr id="14338" name="Picture 2" descr="https://starteq.net/wp-content/uploads/2019/06/%C3%ADndi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110" y="0"/>
            <a:ext cx="2771218" cy="21602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(1/21)</a:t>
            </a:r>
            <a:endParaRPr lang="es-419" sz="2400" dirty="0">
              <a:solidFill>
                <a:schemeClr val="bg1"/>
              </a:solidFill>
            </a:endParaRPr>
          </a:p>
        </p:txBody>
      </p:sp>
      <p:sp>
        <p:nvSpPr>
          <p:cNvPr id="4" name="Rectangle 3"/>
          <p:cNvSpPr/>
          <p:nvPr/>
        </p:nvSpPr>
        <p:spPr>
          <a:xfrm>
            <a:off x="395536" y="3245655"/>
            <a:ext cx="7740352" cy="1384995"/>
          </a:xfrm>
          <a:prstGeom prst="rect">
            <a:avLst/>
          </a:prstGeom>
        </p:spPr>
        <p:txBody>
          <a:bodyPr wrap="square">
            <a:spAutoFit/>
          </a:bodyPr>
          <a:lstStyle/>
          <a:p>
            <a:r>
              <a:rPr lang="es-419" sz="2000" b="1" i="1" dirty="0" smtClean="0">
                <a:solidFill>
                  <a:schemeClr val="bg1"/>
                </a:solidFill>
                <a:latin typeface="Raleway"/>
              </a:rPr>
              <a:t>Los </a:t>
            </a:r>
            <a:r>
              <a:rPr lang="es-419" sz="2000" b="1" i="1" dirty="0">
                <a:solidFill>
                  <a:schemeClr val="bg1"/>
                </a:solidFill>
                <a:latin typeface="Raleway"/>
              </a:rPr>
              <a:t>usuarios perciben un diseño </a:t>
            </a:r>
            <a:r>
              <a:rPr lang="es-419" sz="3200" b="1" i="1" dirty="0">
                <a:solidFill>
                  <a:schemeClr val="bg1"/>
                </a:solidFill>
                <a:latin typeface="Raleway"/>
              </a:rPr>
              <a:t>estéticamente</a:t>
            </a:r>
            <a:r>
              <a:rPr lang="es-419" sz="2000" b="1" i="1" dirty="0">
                <a:solidFill>
                  <a:schemeClr val="bg1"/>
                </a:solidFill>
                <a:latin typeface="Raleway"/>
              </a:rPr>
              <a:t> agradable como un diseño más </a:t>
            </a:r>
            <a:r>
              <a:rPr lang="es-419" sz="3200" b="1" i="1" dirty="0">
                <a:solidFill>
                  <a:schemeClr val="bg1"/>
                </a:solidFill>
                <a:latin typeface="Raleway"/>
              </a:rPr>
              <a:t>usable</a:t>
            </a:r>
            <a:r>
              <a:rPr lang="es-419" sz="2000" b="1" i="1" dirty="0" smtClean="0">
                <a:solidFill>
                  <a:schemeClr val="bg1"/>
                </a:solidFill>
                <a:latin typeface="Raleway"/>
              </a:rPr>
              <a:t>.</a:t>
            </a:r>
            <a:endParaRPr lang="es-419" sz="2000" dirty="0">
              <a:solidFill>
                <a:schemeClr val="bg1"/>
              </a:solidFill>
            </a:endParaRPr>
          </a:p>
        </p:txBody>
      </p:sp>
      <p:sp>
        <p:nvSpPr>
          <p:cNvPr id="11" name="Rectangle 10"/>
          <p:cNvSpPr/>
          <p:nvPr/>
        </p:nvSpPr>
        <p:spPr>
          <a:xfrm>
            <a:off x="395536" y="4816721"/>
            <a:ext cx="4572000" cy="1200329"/>
          </a:xfrm>
          <a:prstGeom prst="rect">
            <a:avLst/>
          </a:prstGeom>
        </p:spPr>
        <p:txBody>
          <a:bodyPr>
            <a:spAutoFit/>
          </a:bodyPr>
          <a:lstStyle/>
          <a:p>
            <a:r>
              <a:rPr lang="es-419" dirty="0">
                <a:solidFill>
                  <a:schemeClr val="bg1"/>
                </a:solidFill>
              </a:rPr>
              <a:t>Las personas son más tolerantes con los problemas menores de usabilidad cuando el diseño de un producto o servicio es estéticamente agradable.</a:t>
            </a:r>
          </a:p>
        </p:txBody>
      </p:sp>
    </p:spTree>
    <p:extLst>
      <p:ext uri="{BB962C8B-B14F-4D97-AF65-F5344CB8AC3E}">
        <p14:creationId xmlns:p14="http://schemas.microsoft.com/office/powerpoint/2010/main" val="99413024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C3529C"/>
        </a:solidFill>
        <a:effectLst/>
      </p:bgPr>
    </p:bg>
    <p:spTree>
      <p:nvGrpSpPr>
        <p:cNvPr id="1" name=""/>
        <p:cNvGrpSpPr/>
        <p:nvPr/>
      </p:nvGrpSpPr>
      <p:grpSpPr>
        <a:xfrm>
          <a:off x="0" y="0"/>
          <a:ext cx="0" cy="0"/>
          <a:chOff x="0" y="0"/>
          <a:chExt cx="0" cy="0"/>
        </a:xfrm>
      </p:grpSpPr>
      <p:pic>
        <p:nvPicPr>
          <p:cNvPr id="14340" name="Picture 4" descr="https://starteq.net/wp-content/uploads/2019/06/2-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390506" y="130774"/>
            <a:ext cx="2749054" cy="211727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360140" y="692696"/>
            <a:ext cx="5959574" cy="189798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5400" dirty="0">
                <a:solidFill>
                  <a:schemeClr val="bg1"/>
                </a:solidFill>
              </a:rPr>
              <a:t>UMBRAL </a:t>
            </a:r>
            <a:br>
              <a:rPr lang="en-US" sz="5400" dirty="0">
                <a:solidFill>
                  <a:schemeClr val="bg1"/>
                </a:solidFill>
              </a:rPr>
            </a:br>
            <a:r>
              <a:rPr lang="en-US" sz="5400" dirty="0">
                <a:solidFill>
                  <a:schemeClr val="bg1"/>
                </a:solidFill>
              </a:rPr>
              <a:t>DOHERTY</a:t>
            </a:r>
            <a:endParaRPr lang="es-419" sz="5400" dirty="0">
              <a:solidFill>
                <a:schemeClr val="bg1"/>
              </a:solidFill>
            </a:endParaRPr>
          </a:p>
        </p:txBody>
      </p:sp>
      <p:sp>
        <p:nvSpPr>
          <p:cNvPr id="21"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(2/21)</a:t>
            </a:r>
            <a:endParaRPr lang="es-419" sz="2400" dirty="0">
              <a:solidFill>
                <a:schemeClr val="bg1"/>
              </a:solidFill>
            </a:endParaRPr>
          </a:p>
        </p:txBody>
      </p:sp>
      <p:sp>
        <p:nvSpPr>
          <p:cNvPr id="23" name="Rectangle 22"/>
          <p:cNvSpPr/>
          <p:nvPr/>
        </p:nvSpPr>
        <p:spPr>
          <a:xfrm>
            <a:off x="395536" y="2590680"/>
            <a:ext cx="7740352" cy="1569660"/>
          </a:xfrm>
          <a:prstGeom prst="rect">
            <a:avLst/>
          </a:prstGeom>
        </p:spPr>
        <p:txBody>
          <a:bodyPr wrap="square">
            <a:spAutoFit/>
          </a:bodyPr>
          <a:lstStyle/>
          <a:p>
            <a:r>
              <a:rPr lang="es-419" sz="2000" b="1" i="1" dirty="0">
                <a:solidFill>
                  <a:schemeClr val="bg1"/>
                </a:solidFill>
              </a:rPr>
              <a:t>La </a:t>
            </a:r>
            <a:r>
              <a:rPr lang="es-419" sz="2400" b="1" i="1" dirty="0">
                <a:solidFill>
                  <a:schemeClr val="bg1"/>
                </a:solidFill>
              </a:rPr>
              <a:t>productividad se dispara </a:t>
            </a:r>
            <a:r>
              <a:rPr lang="es-419" sz="2000" b="1" i="1" dirty="0">
                <a:solidFill>
                  <a:schemeClr val="bg1"/>
                </a:solidFill>
              </a:rPr>
              <a:t>cuando una computadora y sus usuarios interactúan a un ritmo inferior a los </a:t>
            </a:r>
            <a:endParaRPr lang="es-419" sz="2000" b="1" i="1" dirty="0" smtClean="0">
              <a:solidFill>
                <a:schemeClr val="bg1"/>
              </a:solidFill>
            </a:endParaRPr>
          </a:p>
          <a:p>
            <a:r>
              <a:rPr lang="es-419" sz="2800" b="1" i="1" dirty="0" smtClean="0">
                <a:solidFill>
                  <a:schemeClr val="bg1"/>
                </a:solidFill>
              </a:rPr>
              <a:t>400 milisegundos </a:t>
            </a:r>
            <a:r>
              <a:rPr lang="es-419" sz="2000" b="1" i="1" dirty="0">
                <a:solidFill>
                  <a:schemeClr val="bg1"/>
                </a:solidFill>
              </a:rPr>
              <a:t>que garantiza </a:t>
            </a:r>
            <a:r>
              <a:rPr lang="es-419" sz="2000" b="1" i="1" dirty="0" smtClean="0">
                <a:solidFill>
                  <a:schemeClr val="bg1"/>
                </a:solidFill>
              </a:rPr>
              <a:t>que ninguno de los dos </a:t>
            </a:r>
          </a:p>
          <a:p>
            <a:r>
              <a:rPr lang="es-419" sz="2400" b="1" i="1" dirty="0" smtClean="0">
                <a:solidFill>
                  <a:schemeClr val="bg1"/>
                </a:solidFill>
              </a:rPr>
              <a:t>tiene que esperar al otro.</a:t>
            </a:r>
            <a:endParaRPr lang="es-419" sz="2400" dirty="0">
              <a:solidFill>
                <a:schemeClr val="bg1"/>
              </a:solidFill>
            </a:endParaRPr>
          </a:p>
        </p:txBody>
      </p:sp>
      <p:sp>
        <p:nvSpPr>
          <p:cNvPr id="24" name="Rectangle 23"/>
          <p:cNvSpPr/>
          <p:nvPr/>
        </p:nvSpPr>
        <p:spPr>
          <a:xfrm>
            <a:off x="395536" y="4816721"/>
            <a:ext cx="4572000" cy="1477328"/>
          </a:xfrm>
          <a:prstGeom prst="rect">
            <a:avLst/>
          </a:prstGeom>
        </p:spPr>
        <p:txBody>
          <a:bodyPr>
            <a:spAutoFit/>
          </a:bodyPr>
          <a:lstStyle/>
          <a:p>
            <a:r>
              <a:rPr lang="es-419" dirty="0" smtClean="0">
                <a:solidFill>
                  <a:schemeClr val="bg1"/>
                </a:solidFill>
              </a:rPr>
              <a:t>en</a:t>
            </a:r>
            <a:r>
              <a:rPr lang="es-419" dirty="0">
                <a:solidFill>
                  <a:schemeClr val="bg1"/>
                </a:solidFill>
              </a:rPr>
              <a:t> cambio, si tarda más, la mente del usuario suele buscar otra cosa que atender y esto genera desde pérdida de concentración hasta frustración. Y lo mismo en sentido inverso</a:t>
            </a:r>
          </a:p>
        </p:txBody>
      </p:sp>
    </p:spTree>
    <p:extLst>
      <p:ext uri="{BB962C8B-B14F-4D97-AF65-F5344CB8AC3E}">
        <p14:creationId xmlns:p14="http://schemas.microsoft.com/office/powerpoint/2010/main" val="35076672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7CB152"/>
        </a:solidFill>
        <a:effectLst/>
      </p:bgPr>
    </p:bg>
    <p:spTree>
      <p:nvGrpSpPr>
        <p:cNvPr id="1" name=""/>
        <p:cNvGrpSpPr/>
        <p:nvPr/>
      </p:nvGrpSpPr>
      <p:grpSpPr>
        <a:xfrm>
          <a:off x="0" y="0"/>
          <a:ext cx="0" cy="0"/>
          <a:chOff x="0" y="0"/>
          <a:chExt cx="0" cy="0"/>
        </a:xfrm>
      </p:grpSpPr>
      <p:pic>
        <p:nvPicPr>
          <p:cNvPr id="14342" name="Picture 6" descr="https://starteq.net/wp-content/uploads/2019/06/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5554" y="20588"/>
            <a:ext cx="2662138" cy="2081211"/>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p:cNvSpPr>
            <a:spLocks noGrp="1"/>
          </p:cNvSpPr>
          <p:nvPr>
            <p:ph type="title"/>
          </p:nvPr>
        </p:nvSpPr>
        <p:spPr>
          <a:xfrm>
            <a:off x="360140" y="692696"/>
            <a:ext cx="5959574" cy="2376264"/>
          </a:xfrm>
        </p:spPr>
        <p:txBody>
          <a:bodyPr anchor="t">
            <a:noAutofit/>
          </a:bodyPr>
          <a:lstStyle/>
          <a:p>
            <a:r>
              <a:rPr lang="en-US" sz="5400" dirty="0" smtClean="0">
                <a:solidFill>
                  <a:schemeClr val="bg1"/>
                </a:solidFill>
              </a:rPr>
              <a:t>LEY DE FITTS</a:t>
            </a:r>
            <a:endParaRPr lang="es-419" sz="5400" dirty="0">
              <a:solidFill>
                <a:schemeClr val="bg1"/>
              </a:solidFill>
            </a:endParaRPr>
          </a:p>
        </p:txBody>
      </p:sp>
      <p:sp>
        <p:nvSpPr>
          <p:cNvPr id="22"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(3/21)</a:t>
            </a:r>
            <a:endParaRPr lang="es-419" sz="2400" dirty="0">
              <a:solidFill>
                <a:schemeClr val="bg1"/>
              </a:solidFill>
            </a:endParaRPr>
          </a:p>
        </p:txBody>
      </p:sp>
      <p:sp>
        <p:nvSpPr>
          <p:cNvPr id="23" name="Rectangle 22"/>
          <p:cNvSpPr/>
          <p:nvPr/>
        </p:nvSpPr>
        <p:spPr>
          <a:xfrm>
            <a:off x="535980" y="2033521"/>
            <a:ext cx="6120680" cy="1384995"/>
          </a:xfrm>
          <a:prstGeom prst="rect">
            <a:avLst/>
          </a:prstGeom>
        </p:spPr>
        <p:txBody>
          <a:bodyPr wrap="square">
            <a:spAutoFit/>
          </a:bodyPr>
          <a:lstStyle/>
          <a:p>
            <a:r>
              <a:rPr lang="es-419" sz="2000" b="1" i="1" dirty="0" smtClean="0">
                <a:solidFill>
                  <a:schemeClr val="bg1"/>
                </a:solidFill>
                <a:latin typeface="Raleway"/>
              </a:rPr>
              <a:t>El </a:t>
            </a:r>
            <a:r>
              <a:rPr lang="es-419" sz="2800" b="1" i="1" dirty="0">
                <a:solidFill>
                  <a:schemeClr val="bg1"/>
                </a:solidFill>
                <a:latin typeface="Raleway"/>
              </a:rPr>
              <a:t>tiempo</a:t>
            </a:r>
            <a:r>
              <a:rPr lang="es-419" sz="2000" b="1" i="1" dirty="0">
                <a:solidFill>
                  <a:schemeClr val="bg1"/>
                </a:solidFill>
                <a:latin typeface="Raleway"/>
              </a:rPr>
              <a:t> necesario para </a:t>
            </a:r>
            <a:r>
              <a:rPr lang="es-419" sz="2400" b="1" i="1" dirty="0">
                <a:solidFill>
                  <a:schemeClr val="bg1"/>
                </a:solidFill>
                <a:latin typeface="Raleway"/>
              </a:rPr>
              <a:t>alcanzar un objeto </a:t>
            </a:r>
            <a:r>
              <a:rPr lang="es-419" sz="2000" b="1" i="1" dirty="0">
                <a:solidFill>
                  <a:schemeClr val="bg1"/>
                </a:solidFill>
                <a:latin typeface="Raleway"/>
              </a:rPr>
              <a:t>varía en función de su </a:t>
            </a:r>
            <a:r>
              <a:rPr lang="es-419" sz="2800" b="1" i="1" dirty="0">
                <a:solidFill>
                  <a:schemeClr val="bg1"/>
                </a:solidFill>
                <a:latin typeface="Raleway"/>
              </a:rPr>
              <a:t>tamaño y de la distancia</a:t>
            </a:r>
            <a:r>
              <a:rPr lang="es-419" sz="2000" b="1" i="1" dirty="0">
                <a:solidFill>
                  <a:schemeClr val="bg1"/>
                </a:solidFill>
                <a:latin typeface="Raleway"/>
              </a:rPr>
              <a:t> que hay que recorrer hasta él</a:t>
            </a:r>
            <a:r>
              <a:rPr lang="es-419" sz="2000" b="1" i="1" dirty="0" smtClean="0">
                <a:solidFill>
                  <a:schemeClr val="bg1"/>
                </a:solidFill>
                <a:latin typeface="Raleway"/>
              </a:rPr>
              <a:t>.</a:t>
            </a:r>
            <a:endParaRPr lang="es-419" sz="2000" dirty="0">
              <a:solidFill>
                <a:schemeClr val="bg1"/>
              </a:solidFill>
            </a:endParaRPr>
          </a:p>
        </p:txBody>
      </p:sp>
      <p:sp>
        <p:nvSpPr>
          <p:cNvPr id="24" name="Rectangle 23"/>
          <p:cNvSpPr/>
          <p:nvPr/>
        </p:nvSpPr>
        <p:spPr>
          <a:xfrm>
            <a:off x="539552" y="4243891"/>
            <a:ext cx="6192688" cy="2031325"/>
          </a:xfrm>
          <a:prstGeom prst="rect">
            <a:avLst/>
          </a:prstGeom>
        </p:spPr>
        <p:txBody>
          <a:bodyPr wrap="square">
            <a:spAutoFit/>
          </a:bodyPr>
          <a:lstStyle/>
          <a:p>
            <a:r>
              <a:rPr lang="es-419" dirty="0">
                <a:solidFill>
                  <a:schemeClr val="bg1"/>
                </a:solidFill>
              </a:rPr>
              <a:t>Los objetivos táctiles deben ser lo suficientemente grandes para que los usuarios los seleccionen con precisión</a:t>
            </a:r>
            <a:r>
              <a:rPr lang="es-419" dirty="0" smtClean="0">
                <a:solidFill>
                  <a:schemeClr val="bg1"/>
                </a:solidFill>
              </a:rPr>
              <a:t>.</a:t>
            </a:r>
          </a:p>
          <a:p>
            <a:endParaRPr lang="en-US" dirty="0">
              <a:solidFill>
                <a:schemeClr val="bg1"/>
              </a:solidFill>
            </a:endParaRPr>
          </a:p>
          <a:p>
            <a:r>
              <a:rPr lang="es-419" dirty="0">
                <a:solidFill>
                  <a:schemeClr val="bg1"/>
                </a:solidFill>
              </a:rPr>
              <a:t>deben tener un espacio amplio entre ellos</a:t>
            </a:r>
            <a:r>
              <a:rPr lang="es-419" dirty="0" smtClean="0">
                <a:solidFill>
                  <a:schemeClr val="bg1"/>
                </a:solidFill>
              </a:rPr>
              <a:t>.</a:t>
            </a:r>
          </a:p>
          <a:p>
            <a:endParaRPr lang="es-419" dirty="0">
              <a:solidFill>
                <a:schemeClr val="bg1"/>
              </a:solidFill>
            </a:endParaRPr>
          </a:p>
          <a:p>
            <a:r>
              <a:rPr lang="es-419" dirty="0" smtClean="0">
                <a:solidFill>
                  <a:schemeClr val="bg1"/>
                </a:solidFill>
              </a:rPr>
              <a:t>deben </a:t>
            </a:r>
            <a:r>
              <a:rPr lang="es-419" dirty="0">
                <a:solidFill>
                  <a:schemeClr val="bg1"/>
                </a:solidFill>
              </a:rPr>
              <a:t>colocarse en áreas de una interfaz que permitan adquirirlos fácilmente.</a:t>
            </a:r>
          </a:p>
        </p:txBody>
      </p:sp>
    </p:spTree>
    <p:extLst>
      <p:ext uri="{BB962C8B-B14F-4D97-AF65-F5344CB8AC3E}">
        <p14:creationId xmlns:p14="http://schemas.microsoft.com/office/powerpoint/2010/main" val="17755392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B837D"/>
        </a:solidFill>
        <a:effectLst/>
      </p:bgPr>
    </p:bg>
    <p:spTree>
      <p:nvGrpSpPr>
        <p:cNvPr id="1" name=""/>
        <p:cNvGrpSpPr/>
        <p:nvPr/>
      </p:nvGrpSpPr>
      <p:grpSpPr>
        <a:xfrm>
          <a:off x="0" y="0"/>
          <a:ext cx="0" cy="0"/>
          <a:chOff x="0" y="0"/>
          <a:chExt cx="0" cy="0"/>
        </a:xfrm>
      </p:grpSpPr>
      <p:sp>
        <p:nvSpPr>
          <p:cNvPr id="21" name="Title 1"/>
          <p:cNvSpPr>
            <a:spLocks noGrp="1"/>
          </p:cNvSpPr>
          <p:nvPr>
            <p:ph type="title"/>
          </p:nvPr>
        </p:nvSpPr>
        <p:spPr>
          <a:xfrm>
            <a:off x="360140" y="692696"/>
            <a:ext cx="5959574" cy="2376264"/>
          </a:xfrm>
        </p:spPr>
        <p:txBody>
          <a:bodyPr anchor="t">
            <a:noAutofit/>
          </a:bodyPr>
          <a:lstStyle/>
          <a:p>
            <a:r>
              <a:rPr lang="en-US" sz="5400" dirty="0" smtClean="0">
                <a:solidFill>
                  <a:schemeClr val="bg1"/>
                </a:solidFill>
              </a:rPr>
              <a:t>EFECTO </a:t>
            </a:r>
            <a:br>
              <a:rPr lang="en-US" sz="5400" dirty="0" smtClean="0">
                <a:solidFill>
                  <a:schemeClr val="bg1"/>
                </a:solidFill>
              </a:rPr>
            </a:br>
            <a:r>
              <a:rPr lang="en-US" sz="5400" dirty="0" smtClean="0">
                <a:solidFill>
                  <a:schemeClr val="bg1"/>
                </a:solidFill>
              </a:rPr>
              <a:t>GOAL-GRADIENT</a:t>
            </a:r>
            <a:endParaRPr lang="es-419" sz="5400" dirty="0">
              <a:solidFill>
                <a:schemeClr val="bg1"/>
              </a:solidFill>
            </a:endParaRPr>
          </a:p>
        </p:txBody>
      </p:sp>
      <p:sp>
        <p:nvSpPr>
          <p:cNvPr id="22"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(4/21)</a:t>
            </a:r>
            <a:endParaRPr lang="es-419" sz="2400" dirty="0">
              <a:solidFill>
                <a:schemeClr val="bg1"/>
              </a:solidFill>
            </a:endParaRPr>
          </a:p>
        </p:txBody>
      </p:sp>
      <p:sp>
        <p:nvSpPr>
          <p:cNvPr id="23" name="Rectangle 22"/>
          <p:cNvSpPr/>
          <p:nvPr/>
        </p:nvSpPr>
        <p:spPr>
          <a:xfrm>
            <a:off x="539552" y="2480347"/>
            <a:ext cx="5118298" cy="1261884"/>
          </a:xfrm>
          <a:prstGeom prst="rect">
            <a:avLst/>
          </a:prstGeom>
        </p:spPr>
        <p:txBody>
          <a:bodyPr wrap="square">
            <a:spAutoFit/>
          </a:bodyPr>
          <a:lstStyle/>
          <a:p>
            <a:r>
              <a:rPr lang="es-419" sz="2000" b="1" i="1" dirty="0">
                <a:solidFill>
                  <a:schemeClr val="bg1"/>
                </a:solidFill>
                <a:latin typeface="Raleway"/>
              </a:rPr>
              <a:t>La tendencia a </a:t>
            </a:r>
            <a:r>
              <a:rPr lang="es-419" sz="2800" b="1" i="1" dirty="0">
                <a:solidFill>
                  <a:schemeClr val="bg1"/>
                </a:solidFill>
                <a:latin typeface="Raleway"/>
              </a:rPr>
              <a:t>acercarse</a:t>
            </a:r>
            <a:r>
              <a:rPr lang="es-419" sz="2000" b="1" i="1" dirty="0">
                <a:solidFill>
                  <a:schemeClr val="bg1"/>
                </a:solidFill>
                <a:latin typeface="Raleway"/>
              </a:rPr>
              <a:t> a una meta </a:t>
            </a:r>
            <a:r>
              <a:rPr lang="es-419" sz="2800" b="1" i="1" dirty="0">
                <a:solidFill>
                  <a:schemeClr val="bg1"/>
                </a:solidFill>
                <a:latin typeface="Raleway"/>
              </a:rPr>
              <a:t>aumenta</a:t>
            </a:r>
            <a:r>
              <a:rPr lang="es-419" sz="2000" b="1" i="1" dirty="0">
                <a:solidFill>
                  <a:schemeClr val="bg1"/>
                </a:solidFill>
                <a:latin typeface="Raleway"/>
              </a:rPr>
              <a:t> con la </a:t>
            </a:r>
            <a:r>
              <a:rPr lang="es-419" sz="2800" b="1" i="1" dirty="0">
                <a:solidFill>
                  <a:schemeClr val="bg1"/>
                </a:solidFill>
                <a:latin typeface="Raleway"/>
              </a:rPr>
              <a:t>proximidad</a:t>
            </a:r>
            <a:r>
              <a:rPr lang="es-419" sz="2000" b="1" i="1" dirty="0">
                <a:solidFill>
                  <a:schemeClr val="bg1"/>
                </a:solidFill>
                <a:latin typeface="Raleway"/>
              </a:rPr>
              <a:t> a la meta.</a:t>
            </a:r>
            <a:endParaRPr lang="es-419" sz="2000" dirty="0">
              <a:solidFill>
                <a:schemeClr val="bg1"/>
              </a:solidFill>
            </a:endParaRPr>
          </a:p>
        </p:txBody>
      </p:sp>
      <p:sp>
        <p:nvSpPr>
          <p:cNvPr id="24" name="Rectangle 23"/>
          <p:cNvSpPr/>
          <p:nvPr/>
        </p:nvSpPr>
        <p:spPr>
          <a:xfrm>
            <a:off x="539552" y="3936578"/>
            <a:ext cx="6192688" cy="2585323"/>
          </a:xfrm>
          <a:prstGeom prst="rect">
            <a:avLst/>
          </a:prstGeom>
        </p:spPr>
        <p:txBody>
          <a:bodyPr wrap="square">
            <a:spAutoFit/>
          </a:bodyPr>
          <a:lstStyle/>
          <a:p>
            <a:r>
              <a:rPr lang="es-419" dirty="0">
                <a:solidFill>
                  <a:schemeClr val="bg1"/>
                </a:solidFill>
              </a:rPr>
              <a:t>Cuanto más cerca estén los usuarios de completar una tarea, más rápido trabajarán para alcanzarla</a:t>
            </a:r>
            <a:r>
              <a:rPr lang="es-419" dirty="0" smtClean="0">
                <a:solidFill>
                  <a:schemeClr val="bg1"/>
                </a:solidFill>
              </a:rPr>
              <a:t>.</a:t>
            </a:r>
          </a:p>
          <a:p>
            <a:endParaRPr lang="es-419" dirty="0">
              <a:solidFill>
                <a:schemeClr val="bg1"/>
              </a:solidFill>
            </a:endParaRPr>
          </a:p>
          <a:p>
            <a:r>
              <a:rPr lang="es-419" dirty="0" smtClean="0">
                <a:solidFill>
                  <a:schemeClr val="bg1"/>
                </a:solidFill>
              </a:rPr>
              <a:t>Proporcionar </a:t>
            </a:r>
            <a:r>
              <a:rPr lang="es-419" dirty="0">
                <a:solidFill>
                  <a:schemeClr val="bg1"/>
                </a:solidFill>
              </a:rPr>
              <a:t>un progreso artificial hacia un objetivo ayudará a garantizar que los usuarios tengan más probabilidades de tener la motivación para completar esa tarea</a:t>
            </a:r>
            <a:r>
              <a:rPr lang="es-419" dirty="0" smtClean="0">
                <a:solidFill>
                  <a:schemeClr val="bg1"/>
                </a:solidFill>
              </a:rPr>
              <a:t>.</a:t>
            </a:r>
          </a:p>
          <a:p>
            <a:endParaRPr lang="es-419" dirty="0">
              <a:solidFill>
                <a:schemeClr val="bg1"/>
              </a:solidFill>
            </a:endParaRPr>
          </a:p>
          <a:p>
            <a:r>
              <a:rPr lang="es-419" dirty="0" smtClean="0">
                <a:solidFill>
                  <a:schemeClr val="bg1"/>
                </a:solidFill>
              </a:rPr>
              <a:t>Proporcionar </a:t>
            </a:r>
            <a:r>
              <a:rPr lang="es-419" dirty="0">
                <a:solidFill>
                  <a:schemeClr val="bg1"/>
                </a:solidFill>
              </a:rPr>
              <a:t>una indicación clara del progreso para motivar a los usuarios a completar las tareas.</a:t>
            </a:r>
          </a:p>
        </p:txBody>
      </p:sp>
      <p:pic>
        <p:nvPicPr>
          <p:cNvPr id="2" name="Picture 1"/>
          <p:cNvPicPr>
            <a:picLocks noChangeAspect="1"/>
          </p:cNvPicPr>
          <p:nvPr/>
        </p:nvPicPr>
        <p:blipFill>
          <a:blip r:embed="rId2"/>
          <a:stretch>
            <a:fillRect/>
          </a:stretch>
        </p:blipFill>
        <p:spPr>
          <a:xfrm>
            <a:off x="5657850" y="0"/>
            <a:ext cx="3486150" cy="2286000"/>
          </a:xfrm>
          <a:prstGeom prst="rect">
            <a:avLst/>
          </a:prstGeom>
        </p:spPr>
      </p:pic>
    </p:spTree>
    <p:extLst>
      <p:ext uri="{BB962C8B-B14F-4D97-AF65-F5344CB8AC3E}">
        <p14:creationId xmlns:p14="http://schemas.microsoft.com/office/powerpoint/2010/main" val="2616236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4896BD"/>
        </a:solidFill>
        <a:effectLst/>
      </p:bgPr>
    </p:bg>
    <p:spTree>
      <p:nvGrpSpPr>
        <p:cNvPr id="1" name=""/>
        <p:cNvGrpSpPr/>
        <p:nvPr/>
      </p:nvGrpSpPr>
      <p:grpSpPr>
        <a:xfrm>
          <a:off x="0" y="0"/>
          <a:ext cx="0" cy="0"/>
          <a:chOff x="0" y="0"/>
          <a:chExt cx="0" cy="0"/>
        </a:xfrm>
      </p:grpSpPr>
      <p:grpSp>
        <p:nvGrpSpPr>
          <p:cNvPr id="7" name="Group 6"/>
          <p:cNvGrpSpPr/>
          <p:nvPr/>
        </p:nvGrpSpPr>
        <p:grpSpPr>
          <a:xfrm>
            <a:off x="6660232" y="116632"/>
            <a:ext cx="2403921" cy="1872208"/>
            <a:chOff x="4483311" y="3368974"/>
            <a:chExt cx="1777968" cy="1390851"/>
          </a:xfrm>
        </p:grpSpPr>
        <p:sp>
          <p:nvSpPr>
            <p:cNvPr id="6" name="Rectangle 5"/>
            <p:cNvSpPr/>
            <p:nvPr/>
          </p:nvSpPr>
          <p:spPr>
            <a:xfrm>
              <a:off x="4483311" y="3369842"/>
              <a:ext cx="1777968" cy="1389983"/>
            </a:xfrm>
            <a:prstGeom prst="rect">
              <a:avLst/>
            </a:prstGeom>
            <a:solidFill>
              <a:srgbClr val="489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5" name="Picture 4"/>
            <p:cNvPicPr>
              <a:picLocks noChangeAspect="1"/>
            </p:cNvPicPr>
            <p:nvPr/>
          </p:nvPicPr>
          <p:blipFill>
            <a:blip r:embed="rId2"/>
            <a:stretch>
              <a:fillRect/>
            </a:stretch>
          </p:blipFill>
          <p:spPr>
            <a:xfrm>
              <a:off x="4598736" y="3368974"/>
              <a:ext cx="1539578" cy="1389983"/>
            </a:xfrm>
            <a:prstGeom prst="rect">
              <a:avLst/>
            </a:prstGeom>
          </p:spPr>
        </p:pic>
      </p:grpSp>
      <p:sp>
        <p:nvSpPr>
          <p:cNvPr id="21" name="Rectangle 20"/>
          <p:cNvSpPr/>
          <p:nvPr/>
        </p:nvSpPr>
        <p:spPr>
          <a:xfrm>
            <a:off x="395363" y="1773595"/>
            <a:ext cx="6264869" cy="1815882"/>
          </a:xfrm>
          <a:prstGeom prst="rect">
            <a:avLst/>
          </a:prstGeom>
        </p:spPr>
        <p:txBody>
          <a:bodyPr wrap="square">
            <a:spAutoFit/>
          </a:bodyPr>
          <a:lstStyle/>
          <a:p>
            <a:r>
              <a:rPr lang="es-419" sz="2000" b="1" i="1" dirty="0">
                <a:solidFill>
                  <a:schemeClr val="bg1"/>
                </a:solidFill>
                <a:latin typeface="Raleway"/>
              </a:rPr>
              <a:t>El tiempo que se tarda en adoptar una decisión, </a:t>
            </a:r>
            <a:r>
              <a:rPr lang="es-419" sz="2400" b="1" i="1" u="sng" dirty="0">
                <a:solidFill>
                  <a:schemeClr val="bg1"/>
                </a:solidFill>
                <a:latin typeface="Raleway"/>
              </a:rPr>
              <a:t>aumenta</a:t>
            </a:r>
            <a:r>
              <a:rPr lang="es-419" sz="2000" b="1" i="1" dirty="0">
                <a:solidFill>
                  <a:schemeClr val="bg1"/>
                </a:solidFill>
                <a:latin typeface="Raleway"/>
              </a:rPr>
              <a:t> a medida que </a:t>
            </a:r>
            <a:r>
              <a:rPr lang="es-419" sz="3600" b="1" i="1" dirty="0">
                <a:solidFill>
                  <a:schemeClr val="bg1"/>
                </a:solidFill>
                <a:latin typeface="Raleway"/>
              </a:rPr>
              <a:t>incrementa el número </a:t>
            </a:r>
            <a:r>
              <a:rPr lang="es-419" sz="2000" b="1" i="1" dirty="0">
                <a:solidFill>
                  <a:schemeClr val="bg1"/>
                </a:solidFill>
                <a:latin typeface="Raleway"/>
              </a:rPr>
              <a:t>y la </a:t>
            </a:r>
            <a:r>
              <a:rPr lang="es-419" sz="3600" b="1" i="1" dirty="0">
                <a:solidFill>
                  <a:schemeClr val="bg1"/>
                </a:solidFill>
                <a:latin typeface="Raleway"/>
              </a:rPr>
              <a:t>complejidad </a:t>
            </a:r>
            <a:r>
              <a:rPr lang="es-419" sz="2000" b="1" i="1" dirty="0">
                <a:solidFill>
                  <a:schemeClr val="bg1"/>
                </a:solidFill>
                <a:latin typeface="Raleway"/>
              </a:rPr>
              <a:t>de las opciones.</a:t>
            </a:r>
            <a:endParaRPr lang="es-419" sz="2000" dirty="0">
              <a:solidFill>
                <a:schemeClr val="bg1"/>
              </a:solidFill>
            </a:endParaRPr>
          </a:p>
        </p:txBody>
      </p:sp>
      <p:sp>
        <p:nvSpPr>
          <p:cNvPr id="22" name="Rectangle 21"/>
          <p:cNvSpPr/>
          <p:nvPr/>
        </p:nvSpPr>
        <p:spPr>
          <a:xfrm>
            <a:off x="395363" y="4149080"/>
            <a:ext cx="6120680" cy="2585323"/>
          </a:xfrm>
          <a:prstGeom prst="rect">
            <a:avLst/>
          </a:prstGeom>
        </p:spPr>
        <p:txBody>
          <a:bodyPr wrap="square">
            <a:spAutoFit/>
          </a:bodyPr>
          <a:lstStyle/>
          <a:p>
            <a:r>
              <a:rPr lang="es-419" dirty="0" smtClean="0">
                <a:solidFill>
                  <a:schemeClr val="bg1"/>
                </a:solidFill>
              </a:rPr>
              <a:t>Simplemente </a:t>
            </a:r>
            <a:r>
              <a:rPr lang="es-419" dirty="0">
                <a:solidFill>
                  <a:schemeClr val="bg1"/>
                </a:solidFill>
              </a:rPr>
              <a:t>entre mas opciones tengas para elegir y cuanto mas complejas son, tardaras mas en decidir</a:t>
            </a:r>
            <a:r>
              <a:rPr lang="es-419" dirty="0" smtClean="0">
                <a:solidFill>
                  <a:schemeClr val="bg1"/>
                </a:solidFill>
              </a:rPr>
              <a:t>.</a:t>
            </a:r>
          </a:p>
          <a:p>
            <a:endParaRPr lang="es-419" dirty="0" smtClean="0">
              <a:solidFill>
                <a:schemeClr val="bg1"/>
              </a:solidFill>
            </a:endParaRPr>
          </a:p>
          <a:p>
            <a:r>
              <a:rPr lang="es-419" dirty="0" smtClean="0">
                <a:solidFill>
                  <a:schemeClr val="bg1"/>
                </a:solidFill>
              </a:rPr>
              <a:t>Minimizar </a:t>
            </a:r>
            <a:r>
              <a:rPr lang="es-419" dirty="0">
                <a:solidFill>
                  <a:schemeClr val="bg1"/>
                </a:solidFill>
              </a:rPr>
              <a:t>las opciones cuando los tiempos de respuesta </a:t>
            </a:r>
            <a:r>
              <a:rPr lang="es-419" dirty="0" smtClean="0">
                <a:solidFill>
                  <a:schemeClr val="bg1"/>
                </a:solidFill>
              </a:rPr>
              <a:t>son </a:t>
            </a:r>
            <a:r>
              <a:rPr lang="es-419" dirty="0">
                <a:solidFill>
                  <a:schemeClr val="bg1"/>
                </a:solidFill>
              </a:rPr>
              <a:t>críticos para aumentar el tiempo de decisión</a:t>
            </a:r>
            <a:r>
              <a:rPr lang="es-419" dirty="0" smtClean="0">
                <a:solidFill>
                  <a:schemeClr val="bg1"/>
                </a:solidFill>
              </a:rPr>
              <a:t>.</a:t>
            </a:r>
          </a:p>
          <a:p>
            <a:r>
              <a:rPr lang="es-419" dirty="0" smtClean="0">
                <a:solidFill>
                  <a:schemeClr val="bg1"/>
                </a:solidFill>
              </a:rPr>
              <a:t>Dividir </a:t>
            </a:r>
            <a:r>
              <a:rPr lang="es-419" dirty="0">
                <a:solidFill>
                  <a:schemeClr val="bg1"/>
                </a:solidFill>
              </a:rPr>
              <a:t>las tareas complejas en pasos más pequeños para disminuir la carga cognitiva</a:t>
            </a:r>
            <a:r>
              <a:rPr lang="es-419" dirty="0" smtClean="0">
                <a:solidFill>
                  <a:schemeClr val="bg1"/>
                </a:solidFill>
              </a:rPr>
              <a:t>.</a:t>
            </a:r>
          </a:p>
          <a:p>
            <a:r>
              <a:rPr lang="es-419" dirty="0" smtClean="0">
                <a:solidFill>
                  <a:schemeClr val="bg1"/>
                </a:solidFill>
              </a:rPr>
              <a:t>Evitar abrumar </a:t>
            </a:r>
            <a:r>
              <a:rPr lang="es-419" dirty="0">
                <a:solidFill>
                  <a:schemeClr val="bg1"/>
                </a:solidFill>
              </a:rPr>
              <a:t>a los usuarios resaltando las opciones recomendadas.</a:t>
            </a:r>
          </a:p>
        </p:txBody>
      </p:sp>
      <p:sp>
        <p:nvSpPr>
          <p:cNvPr id="23" name="Title 1"/>
          <p:cNvSpPr>
            <a:spLocks noGrp="1"/>
          </p:cNvSpPr>
          <p:nvPr>
            <p:ph type="title"/>
          </p:nvPr>
        </p:nvSpPr>
        <p:spPr>
          <a:xfrm>
            <a:off x="360140" y="692696"/>
            <a:ext cx="5959574" cy="2376264"/>
          </a:xfrm>
        </p:spPr>
        <p:txBody>
          <a:bodyPr anchor="t">
            <a:noAutofit/>
          </a:bodyPr>
          <a:lstStyle/>
          <a:p>
            <a:r>
              <a:rPr lang="en-US" sz="5400" dirty="0" smtClean="0">
                <a:solidFill>
                  <a:schemeClr val="bg1"/>
                </a:solidFill>
              </a:rPr>
              <a:t>LEY DE HICK</a:t>
            </a:r>
            <a:endParaRPr lang="es-419"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(5/21)</a:t>
            </a:r>
            <a:endParaRPr lang="es-419" sz="2400" dirty="0">
              <a:solidFill>
                <a:schemeClr val="bg1"/>
              </a:solidFill>
            </a:endParaRPr>
          </a:p>
        </p:txBody>
      </p:sp>
    </p:spTree>
    <p:extLst>
      <p:ext uri="{BB962C8B-B14F-4D97-AF65-F5344CB8AC3E}">
        <p14:creationId xmlns:p14="http://schemas.microsoft.com/office/powerpoint/2010/main" val="8445792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C1A80F"/>
        </a:solidFill>
        <a:effectLst/>
      </p:bgPr>
    </p:bg>
    <p:spTree>
      <p:nvGrpSpPr>
        <p:cNvPr id="1" name=""/>
        <p:cNvGrpSpPr/>
        <p:nvPr/>
      </p:nvGrpSpPr>
      <p:grpSpPr>
        <a:xfrm>
          <a:off x="0" y="0"/>
          <a:ext cx="0" cy="0"/>
          <a:chOff x="0" y="0"/>
          <a:chExt cx="0" cy="0"/>
        </a:xfrm>
      </p:grpSpPr>
      <p:pic>
        <p:nvPicPr>
          <p:cNvPr id="14344" name="Picture 8" descr="https://starteq.net/wp-content/uploads/2019/06/jabok.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backgroundMark x1="51610" y1="58945" x2="51610" y2="58945"/>
                        <a14:backgroundMark x1="48079" y1="35006" x2="48079" y2="35006"/>
                        <a14:backgroundMark x1="29699" y1="56113" x2="29699" y2="56113"/>
                      </a14:backgroundRemoval>
                    </a14:imgEffect>
                    <a14:imgEffect>
                      <a14:brightnessContrast contrast="16000"/>
                    </a14:imgEffect>
                  </a14:imgLayer>
                </a14:imgProps>
              </a:ext>
              <a:ext uri="{28A0092B-C50C-407E-A947-70E740481C1C}">
                <a14:useLocalDpi xmlns:a14="http://schemas.microsoft.com/office/drawing/2010/main" val="0"/>
              </a:ext>
            </a:extLst>
          </a:blip>
          <a:srcRect/>
          <a:stretch>
            <a:fillRect/>
          </a:stretch>
        </p:blipFill>
        <p:spPr bwMode="auto">
          <a:xfrm>
            <a:off x="6496652" y="-172602"/>
            <a:ext cx="2839145" cy="223345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02556" y="1896976"/>
            <a:ext cx="7740352" cy="1938992"/>
          </a:xfrm>
          <a:prstGeom prst="rect">
            <a:avLst/>
          </a:prstGeom>
        </p:spPr>
        <p:txBody>
          <a:bodyPr wrap="square">
            <a:spAutoFit/>
          </a:bodyPr>
          <a:lstStyle/>
          <a:p>
            <a:r>
              <a:rPr lang="es-419" sz="2000" b="1" i="1" dirty="0">
                <a:solidFill>
                  <a:schemeClr val="bg1"/>
                </a:solidFill>
                <a:latin typeface="Raleway"/>
              </a:rPr>
              <a:t>Los usuarios pasan la mayor parte de su tiempo en</a:t>
            </a:r>
            <a:r>
              <a:rPr lang="es-419" sz="3200" b="1" i="1" dirty="0">
                <a:solidFill>
                  <a:schemeClr val="bg1"/>
                </a:solidFill>
                <a:latin typeface="Raleway"/>
              </a:rPr>
              <a:t> </a:t>
            </a:r>
            <a:r>
              <a:rPr lang="es-419" sz="2800" b="1" i="1" dirty="0">
                <a:solidFill>
                  <a:schemeClr val="bg1"/>
                </a:solidFill>
                <a:latin typeface="Raleway"/>
              </a:rPr>
              <a:t>otras</a:t>
            </a:r>
            <a:r>
              <a:rPr lang="es-419" sz="3200" b="1" i="1" dirty="0">
                <a:solidFill>
                  <a:schemeClr val="bg1"/>
                </a:solidFill>
                <a:latin typeface="Raleway"/>
              </a:rPr>
              <a:t> </a:t>
            </a:r>
            <a:r>
              <a:rPr lang="es-419" sz="2800" b="1" i="1" dirty="0">
                <a:solidFill>
                  <a:schemeClr val="bg1"/>
                </a:solidFill>
                <a:latin typeface="Raleway"/>
              </a:rPr>
              <a:t>webs</a:t>
            </a:r>
            <a:r>
              <a:rPr lang="es-419" sz="3200" b="1" i="1" dirty="0">
                <a:solidFill>
                  <a:schemeClr val="bg1"/>
                </a:solidFill>
                <a:latin typeface="Raleway"/>
              </a:rPr>
              <a:t>.</a:t>
            </a:r>
            <a:r>
              <a:rPr lang="es-419" sz="2000" b="1" i="1" dirty="0">
                <a:solidFill>
                  <a:schemeClr val="bg1"/>
                </a:solidFill>
                <a:latin typeface="Raleway"/>
              </a:rPr>
              <a:t> Esto significa que los usuarios </a:t>
            </a:r>
            <a:r>
              <a:rPr lang="es-419" sz="2800" b="1" i="1" dirty="0">
                <a:solidFill>
                  <a:schemeClr val="bg1"/>
                </a:solidFill>
                <a:latin typeface="Raleway"/>
              </a:rPr>
              <a:t>prefieren</a:t>
            </a:r>
            <a:r>
              <a:rPr lang="es-419" sz="2000" b="1" i="1" dirty="0">
                <a:solidFill>
                  <a:schemeClr val="bg1"/>
                </a:solidFill>
                <a:latin typeface="Raleway"/>
              </a:rPr>
              <a:t> que tu web </a:t>
            </a:r>
            <a:r>
              <a:rPr lang="es-419" sz="2800" b="1" i="1" dirty="0">
                <a:solidFill>
                  <a:schemeClr val="bg1"/>
                </a:solidFill>
                <a:latin typeface="Raleway"/>
              </a:rPr>
              <a:t>funcione de la misma forma que las demás webs </a:t>
            </a:r>
            <a:r>
              <a:rPr lang="es-419" sz="2000" b="1" i="1" dirty="0">
                <a:solidFill>
                  <a:schemeClr val="bg1"/>
                </a:solidFill>
                <a:latin typeface="Raleway"/>
              </a:rPr>
              <a:t>que ya conocen.</a:t>
            </a:r>
            <a:endParaRPr lang="es-419" sz="2000" dirty="0">
              <a:solidFill>
                <a:schemeClr val="bg1"/>
              </a:solidFill>
            </a:endParaRPr>
          </a:p>
        </p:txBody>
      </p:sp>
      <p:sp>
        <p:nvSpPr>
          <p:cNvPr id="22" name="Rectangle 21"/>
          <p:cNvSpPr/>
          <p:nvPr/>
        </p:nvSpPr>
        <p:spPr>
          <a:xfrm>
            <a:off x="402556" y="4148248"/>
            <a:ext cx="5952554" cy="2031325"/>
          </a:xfrm>
          <a:prstGeom prst="rect">
            <a:avLst/>
          </a:prstGeom>
        </p:spPr>
        <p:txBody>
          <a:bodyPr wrap="square">
            <a:spAutoFit/>
          </a:bodyPr>
          <a:lstStyle/>
          <a:p>
            <a:r>
              <a:rPr lang="es-419" dirty="0">
                <a:solidFill>
                  <a:schemeClr val="bg1"/>
                </a:solidFill>
              </a:rPr>
              <a:t>Los usuarios transferirán las expectativas que han creado en torno a un producto familiar a otro que parezca similar</a:t>
            </a:r>
            <a:r>
              <a:rPr lang="es-419" dirty="0" smtClean="0">
                <a:solidFill>
                  <a:schemeClr val="bg1"/>
                </a:solidFill>
              </a:rPr>
              <a:t>.</a:t>
            </a:r>
          </a:p>
          <a:p>
            <a:endParaRPr lang="es-419" dirty="0" smtClean="0">
              <a:solidFill>
                <a:schemeClr val="bg1"/>
              </a:solidFill>
            </a:endParaRPr>
          </a:p>
          <a:p>
            <a:r>
              <a:rPr lang="es-419" dirty="0" smtClean="0">
                <a:solidFill>
                  <a:schemeClr val="bg1"/>
                </a:solidFill>
              </a:rPr>
              <a:t>Al </a:t>
            </a:r>
            <a:r>
              <a:rPr lang="es-419" dirty="0">
                <a:solidFill>
                  <a:schemeClr val="bg1"/>
                </a:solidFill>
              </a:rPr>
              <a:t>aprovechar los modelos mentales existentes, podemos crear experiencias de usuario superiores en las que los usuarios pueden concentrarse en sus tareas en lugar de aprender nuevos modelos.</a:t>
            </a:r>
          </a:p>
        </p:txBody>
      </p:sp>
      <p:sp>
        <p:nvSpPr>
          <p:cNvPr id="23" name="Title 1"/>
          <p:cNvSpPr txBox="1">
            <a:spLocks/>
          </p:cNvSpPr>
          <p:nvPr/>
        </p:nvSpPr>
        <p:spPr>
          <a:xfrm>
            <a:off x="360140" y="692696"/>
            <a:ext cx="5959574" cy="237626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5400" dirty="0" smtClean="0">
                <a:solidFill>
                  <a:schemeClr val="bg1"/>
                </a:solidFill>
              </a:rPr>
              <a:t>LEY DE JACKOB</a:t>
            </a:r>
            <a:endParaRPr lang="es-419"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(6/21)</a:t>
            </a:r>
            <a:endParaRPr lang="es-419" sz="2400" dirty="0">
              <a:solidFill>
                <a:schemeClr val="bg1"/>
              </a:solidFill>
            </a:endParaRPr>
          </a:p>
        </p:txBody>
      </p:sp>
    </p:spTree>
    <p:extLst>
      <p:ext uri="{BB962C8B-B14F-4D97-AF65-F5344CB8AC3E}">
        <p14:creationId xmlns:p14="http://schemas.microsoft.com/office/powerpoint/2010/main" val="31584359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A469"/>
        </a:solidFill>
        <a:effectLst/>
      </p:bgPr>
    </p:bg>
    <p:spTree>
      <p:nvGrpSpPr>
        <p:cNvPr id="1" name=""/>
        <p:cNvGrpSpPr/>
        <p:nvPr/>
      </p:nvGrpSpPr>
      <p:grpSpPr>
        <a:xfrm>
          <a:off x="0" y="0"/>
          <a:ext cx="0" cy="0"/>
          <a:chOff x="0" y="0"/>
          <a:chExt cx="0" cy="0"/>
        </a:xfrm>
      </p:grpSpPr>
      <p:grpSp>
        <p:nvGrpSpPr>
          <p:cNvPr id="8" name="Group 7"/>
          <p:cNvGrpSpPr/>
          <p:nvPr/>
        </p:nvGrpSpPr>
        <p:grpSpPr>
          <a:xfrm>
            <a:off x="6464779" y="20216"/>
            <a:ext cx="2689217" cy="2102381"/>
            <a:chOff x="2550518" y="3346387"/>
            <a:chExt cx="1777968" cy="1389983"/>
          </a:xfrm>
        </p:grpSpPr>
        <p:sp>
          <p:nvSpPr>
            <p:cNvPr id="17" name="Rectangle 16"/>
            <p:cNvSpPr/>
            <p:nvPr/>
          </p:nvSpPr>
          <p:spPr>
            <a:xfrm>
              <a:off x="2550518" y="3346387"/>
              <a:ext cx="1777968" cy="1389983"/>
            </a:xfrm>
            <a:prstGeom prst="rect">
              <a:avLst/>
            </a:prstGeom>
            <a:solidFill>
              <a:srgbClr val="00A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46" name="Picture 10" descr="https://starteq.net/wp-content/uploads/2019/06/ley6-2-922x102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 t="989" r="43" b="9999"/>
            <a:stretch/>
          </p:blipFill>
          <p:spPr bwMode="auto">
            <a:xfrm>
              <a:off x="2819470" y="3367240"/>
              <a:ext cx="1368738" cy="1353118"/>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p:cNvSpPr/>
          <p:nvPr/>
        </p:nvSpPr>
        <p:spPr>
          <a:xfrm>
            <a:off x="395536" y="2431539"/>
            <a:ext cx="5924178" cy="1508105"/>
          </a:xfrm>
          <a:prstGeom prst="rect">
            <a:avLst/>
          </a:prstGeom>
        </p:spPr>
        <p:txBody>
          <a:bodyPr wrap="square">
            <a:spAutoFit/>
          </a:bodyPr>
          <a:lstStyle/>
          <a:p>
            <a:r>
              <a:rPr lang="es-419" sz="2000" b="1" i="1" dirty="0">
                <a:solidFill>
                  <a:schemeClr val="bg1"/>
                </a:solidFill>
                <a:latin typeface="Raleway"/>
              </a:rPr>
              <a:t>Los elementos tienden a </a:t>
            </a:r>
            <a:r>
              <a:rPr lang="es-419" sz="3200" b="1" i="1" dirty="0">
                <a:solidFill>
                  <a:schemeClr val="bg1"/>
                </a:solidFill>
                <a:latin typeface="Raleway"/>
              </a:rPr>
              <a:t>percibirse en grupos </a:t>
            </a:r>
            <a:r>
              <a:rPr lang="es-419" sz="2000" b="1" i="1" dirty="0">
                <a:solidFill>
                  <a:schemeClr val="bg1"/>
                </a:solidFill>
                <a:latin typeface="Raleway"/>
              </a:rPr>
              <a:t>si comparten un área con </a:t>
            </a:r>
            <a:r>
              <a:rPr lang="es-419" sz="2800" b="1" i="1" dirty="0">
                <a:solidFill>
                  <a:schemeClr val="bg1"/>
                </a:solidFill>
                <a:latin typeface="Raleway"/>
              </a:rPr>
              <a:t>un límite claramente definido</a:t>
            </a:r>
            <a:r>
              <a:rPr lang="es-419" sz="2000" b="1" i="1" dirty="0">
                <a:solidFill>
                  <a:schemeClr val="bg1"/>
                </a:solidFill>
                <a:latin typeface="Raleway"/>
              </a:rPr>
              <a:t>.</a:t>
            </a:r>
            <a:endParaRPr lang="es-419" sz="2000" dirty="0">
              <a:solidFill>
                <a:schemeClr val="bg1"/>
              </a:solidFill>
            </a:endParaRPr>
          </a:p>
        </p:txBody>
      </p:sp>
      <p:sp>
        <p:nvSpPr>
          <p:cNvPr id="22" name="Rectangle 21"/>
          <p:cNvSpPr/>
          <p:nvPr/>
        </p:nvSpPr>
        <p:spPr>
          <a:xfrm>
            <a:off x="395536" y="4293096"/>
            <a:ext cx="4572000" cy="2031325"/>
          </a:xfrm>
          <a:prstGeom prst="rect">
            <a:avLst/>
          </a:prstGeom>
        </p:spPr>
        <p:txBody>
          <a:bodyPr>
            <a:spAutoFit/>
          </a:bodyPr>
          <a:lstStyle/>
          <a:p>
            <a:r>
              <a:rPr lang="es-419" dirty="0" smtClean="0">
                <a:solidFill>
                  <a:schemeClr val="bg1"/>
                </a:solidFill>
              </a:rPr>
              <a:t>Agregar </a:t>
            </a:r>
            <a:r>
              <a:rPr lang="es-419" dirty="0">
                <a:solidFill>
                  <a:schemeClr val="bg1"/>
                </a:solidFill>
              </a:rPr>
              <a:t>un borde alrededor de un elemento o grupo de elementos es una manera fácil de crear una región común</a:t>
            </a:r>
            <a:r>
              <a:rPr lang="es-419" dirty="0" smtClean="0">
                <a:solidFill>
                  <a:schemeClr val="bg1"/>
                </a:solidFill>
              </a:rPr>
              <a:t>.</a:t>
            </a:r>
          </a:p>
          <a:p>
            <a:endParaRPr lang="es-419" dirty="0">
              <a:solidFill>
                <a:schemeClr val="bg1"/>
              </a:solidFill>
            </a:endParaRPr>
          </a:p>
          <a:p>
            <a:r>
              <a:rPr lang="es-419" dirty="0">
                <a:solidFill>
                  <a:schemeClr val="bg1"/>
                </a:solidFill>
              </a:rPr>
              <a:t>La región común se puede crear definiendo un fondo detrás de un elemento o grupo de elementos. </a:t>
            </a:r>
          </a:p>
        </p:txBody>
      </p:sp>
      <p:sp>
        <p:nvSpPr>
          <p:cNvPr id="23" name="Title 1"/>
          <p:cNvSpPr txBox="1">
            <a:spLocks/>
          </p:cNvSpPr>
          <p:nvPr/>
        </p:nvSpPr>
        <p:spPr>
          <a:xfrm>
            <a:off x="360140" y="692696"/>
            <a:ext cx="5959574" cy="1800200"/>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5400" dirty="0" smtClean="0">
                <a:solidFill>
                  <a:schemeClr val="bg1"/>
                </a:solidFill>
              </a:rPr>
              <a:t>LEY DE LA REGIÓN COMÚN</a:t>
            </a:r>
            <a:endParaRPr lang="es-419"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(7/21)</a:t>
            </a:r>
            <a:endParaRPr lang="es-419" sz="2400" dirty="0">
              <a:solidFill>
                <a:schemeClr val="bg1"/>
              </a:solidFill>
            </a:endParaRPr>
          </a:p>
        </p:txBody>
      </p:sp>
    </p:spTree>
    <p:extLst>
      <p:ext uri="{BB962C8B-B14F-4D97-AF65-F5344CB8AC3E}">
        <p14:creationId xmlns:p14="http://schemas.microsoft.com/office/powerpoint/2010/main" val="35303914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7E2E"/>
        </a:solidFill>
        <a:effectLst/>
      </p:bgPr>
    </p:bg>
    <p:spTree>
      <p:nvGrpSpPr>
        <p:cNvPr id="1" name=""/>
        <p:cNvGrpSpPr/>
        <p:nvPr/>
      </p:nvGrpSpPr>
      <p:grpSpPr>
        <a:xfrm>
          <a:off x="0" y="0"/>
          <a:ext cx="0" cy="0"/>
          <a:chOff x="0" y="0"/>
          <a:chExt cx="0" cy="0"/>
        </a:xfrm>
      </p:grpSpPr>
      <p:grpSp>
        <p:nvGrpSpPr>
          <p:cNvPr id="10" name="Group 9"/>
          <p:cNvGrpSpPr/>
          <p:nvPr/>
        </p:nvGrpSpPr>
        <p:grpSpPr>
          <a:xfrm>
            <a:off x="6319714" y="182056"/>
            <a:ext cx="2791742" cy="2182533"/>
            <a:chOff x="6397756" y="3348808"/>
            <a:chExt cx="1777968" cy="1389983"/>
          </a:xfrm>
        </p:grpSpPr>
        <p:sp>
          <p:nvSpPr>
            <p:cNvPr id="15" name="Rectangle 14"/>
            <p:cNvSpPr/>
            <p:nvPr/>
          </p:nvSpPr>
          <p:spPr>
            <a:xfrm>
              <a:off x="6397756" y="3348808"/>
              <a:ext cx="1777968" cy="1389983"/>
            </a:xfrm>
            <a:prstGeom prst="rect">
              <a:avLst/>
            </a:prstGeom>
            <a:solidFill>
              <a:srgbClr val="FF7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4350" name="Picture 14" descr="https://starteq.net/wp-content/uploads/2019/06/ley8-2-918x102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488"/>
            <a:stretch/>
          </p:blipFill>
          <p:spPr bwMode="auto">
            <a:xfrm>
              <a:off x="6588224" y="3353740"/>
              <a:ext cx="1368152" cy="133555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p:cNvSpPr/>
          <p:nvPr/>
        </p:nvSpPr>
        <p:spPr>
          <a:xfrm>
            <a:off x="395536" y="2632074"/>
            <a:ext cx="5924178" cy="954107"/>
          </a:xfrm>
          <a:prstGeom prst="rect">
            <a:avLst/>
          </a:prstGeom>
        </p:spPr>
        <p:txBody>
          <a:bodyPr wrap="square">
            <a:spAutoFit/>
          </a:bodyPr>
          <a:lstStyle/>
          <a:p>
            <a:r>
              <a:rPr lang="es-419" sz="2000" b="1" i="1" dirty="0">
                <a:solidFill>
                  <a:schemeClr val="bg1"/>
                </a:solidFill>
                <a:latin typeface="Raleway"/>
              </a:rPr>
              <a:t>Los objetos que están </a:t>
            </a:r>
            <a:r>
              <a:rPr lang="es-419" sz="2800" b="1" i="1" dirty="0">
                <a:solidFill>
                  <a:schemeClr val="bg1"/>
                </a:solidFill>
                <a:latin typeface="Raleway"/>
              </a:rPr>
              <a:t>cerca o próximos entre sí tienden a agruparse.</a:t>
            </a:r>
            <a:endParaRPr lang="es-419" sz="2000" dirty="0">
              <a:solidFill>
                <a:schemeClr val="bg1"/>
              </a:solidFill>
            </a:endParaRPr>
          </a:p>
        </p:txBody>
      </p:sp>
      <p:sp>
        <p:nvSpPr>
          <p:cNvPr id="22" name="Rectangle 21"/>
          <p:cNvSpPr/>
          <p:nvPr/>
        </p:nvSpPr>
        <p:spPr>
          <a:xfrm>
            <a:off x="395536" y="4103404"/>
            <a:ext cx="4572000" cy="1754326"/>
          </a:xfrm>
          <a:prstGeom prst="rect">
            <a:avLst/>
          </a:prstGeom>
        </p:spPr>
        <p:txBody>
          <a:bodyPr>
            <a:spAutoFit/>
          </a:bodyPr>
          <a:lstStyle/>
          <a:p>
            <a:r>
              <a:rPr lang="es-419" dirty="0">
                <a:solidFill>
                  <a:schemeClr val="bg1"/>
                </a:solidFill>
              </a:rPr>
              <a:t>La proximidad ayuda a establecer una relación con los objetos cercanos</a:t>
            </a:r>
            <a:r>
              <a:rPr lang="es-419" dirty="0" smtClean="0">
                <a:solidFill>
                  <a:schemeClr val="bg1"/>
                </a:solidFill>
              </a:rPr>
              <a:t>.</a:t>
            </a:r>
          </a:p>
          <a:p>
            <a:endParaRPr lang="es-419" dirty="0">
              <a:solidFill>
                <a:schemeClr val="bg1"/>
              </a:solidFill>
            </a:endParaRPr>
          </a:p>
          <a:p>
            <a:r>
              <a:rPr lang="es-419" dirty="0" smtClean="0">
                <a:solidFill>
                  <a:schemeClr val="bg1"/>
                </a:solidFill>
              </a:rPr>
              <a:t>Y ayuda a </a:t>
            </a:r>
            <a:r>
              <a:rPr lang="es-419" dirty="0">
                <a:solidFill>
                  <a:schemeClr val="bg1"/>
                </a:solidFill>
              </a:rPr>
              <a:t>los usuarios a comprender y organizar la información de forma más rápida y eficiente.</a:t>
            </a:r>
          </a:p>
        </p:txBody>
      </p:sp>
      <p:sp>
        <p:nvSpPr>
          <p:cNvPr id="23" name="Title 1"/>
          <p:cNvSpPr>
            <a:spLocks noGrp="1"/>
          </p:cNvSpPr>
          <p:nvPr>
            <p:ph type="title"/>
          </p:nvPr>
        </p:nvSpPr>
        <p:spPr>
          <a:xfrm>
            <a:off x="360140" y="692696"/>
            <a:ext cx="5959574" cy="2376264"/>
          </a:xfrm>
        </p:spPr>
        <p:txBody>
          <a:bodyPr anchor="t">
            <a:noAutofit/>
          </a:bodyPr>
          <a:lstStyle/>
          <a:p>
            <a:r>
              <a:rPr lang="en-US" sz="5400" dirty="0" smtClean="0">
                <a:solidFill>
                  <a:schemeClr val="bg1"/>
                </a:solidFill>
              </a:rPr>
              <a:t>LEY DE PROXIMIDAD</a:t>
            </a:r>
            <a:endParaRPr lang="en-US" sz="5400" dirty="0">
              <a:solidFill>
                <a:schemeClr val="bg1"/>
              </a:solidFill>
            </a:endParaRPr>
          </a:p>
        </p:txBody>
      </p:sp>
      <p:sp>
        <p:nvSpPr>
          <p:cNvPr id="24" name="Title 1"/>
          <p:cNvSpPr txBox="1">
            <a:spLocks/>
          </p:cNvSpPr>
          <p:nvPr/>
        </p:nvSpPr>
        <p:spPr>
          <a:xfrm>
            <a:off x="395536" y="0"/>
            <a:ext cx="5959574" cy="8959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solidFill>
                  <a:schemeClr val="bg1"/>
                </a:solidFill>
              </a:rPr>
              <a:t>LEYES DE UX (8/21)</a:t>
            </a:r>
            <a:endParaRPr lang="es-419" sz="2400" dirty="0">
              <a:solidFill>
                <a:schemeClr val="bg1"/>
              </a:solidFill>
            </a:endParaRPr>
          </a:p>
        </p:txBody>
      </p:sp>
    </p:spTree>
    <p:extLst>
      <p:ext uri="{BB962C8B-B14F-4D97-AF65-F5344CB8AC3E}">
        <p14:creationId xmlns:p14="http://schemas.microsoft.com/office/powerpoint/2010/main" val="509926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Facet</Template>
  <TotalTime>7773</TotalTime>
  <Words>5060</Words>
  <Application>Microsoft Office PowerPoint</Application>
  <PresentationFormat>Presentación en pantalla (4:3)</PresentationFormat>
  <Paragraphs>743</Paragraphs>
  <Slides>166</Slides>
  <Notes>68</Notes>
  <HiddenSlides>0</HiddenSlides>
  <MMClips>7</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166</vt:i4>
      </vt:variant>
    </vt:vector>
  </HeadingPairs>
  <TitlesOfParts>
    <vt:vector size="173" baseType="lpstr">
      <vt:lpstr>Arial</vt:lpstr>
      <vt:lpstr>Calibri</vt:lpstr>
      <vt:lpstr>Franklin Gothic Book</vt:lpstr>
      <vt:lpstr>Franklin Gothic Medium</vt:lpstr>
      <vt:lpstr>Raleway</vt:lpstr>
      <vt:lpstr>Office Theme</vt:lpstr>
      <vt:lpstr>PHOTO-PAINT</vt:lpstr>
      <vt:lpstr>UX | UI | IxD </vt:lpstr>
      <vt:lpstr>¿UI?</vt:lpstr>
      <vt:lpstr>¿IxD?</vt:lpstr>
      <vt:lpstr>¿IA?</vt:lpstr>
      <vt:lpstr>¿UX?</vt:lpstr>
      <vt:lpstr>Presentación de PowerPoint</vt:lpstr>
      <vt:lpstr>USABILIDAD</vt:lpstr>
      <vt:lpstr>USABILIDAD</vt:lpstr>
      <vt:lpstr>ES</vt:lpstr>
      <vt:lpstr>ANÁLISIS HEURÍSTICO</vt:lpstr>
      <vt:lpstr>ANÁLISIS HEURÍSTICO</vt:lpstr>
      <vt:lpstr>ANÁLISIS HEURÍSTICO</vt:lpstr>
      <vt:lpstr>PRINCIPIOS HEURÍSTICOS</vt:lpstr>
      <vt:lpstr>PRINCIPIOS HEURÍSTICOS DE NIELSEN &amp; MOLICH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FUNDAMENTOS Y PSICOLOGIA COGNITIVA</vt:lpstr>
      <vt:lpstr>Presentación de PowerPoint</vt:lpstr>
      <vt:lpstr>EXPERIMENTO</vt:lpstr>
      <vt:lpstr>Presentación de PowerPoint</vt:lpstr>
      <vt:lpstr>RESULTADOS</vt:lpstr>
      <vt:lpstr>​ATENCIÓN: EL MODELO DE BROADBENT</vt:lpstr>
      <vt:lpstr>​ATENCIÓN: EL MODELO DE BROADBENT</vt:lpstr>
      <vt:lpstr>​ATENCIÓN: EL MODELO DE BROADBENT</vt:lpstr>
      <vt:lpstr>Presentación de PowerPoint</vt:lpstr>
      <vt:lpstr>Presentación de PowerPoint</vt:lpstr>
      <vt:lpstr>Presentación de PowerPoint</vt:lpstr>
      <vt:lpstr>Presentación de PowerPoint</vt:lpstr>
      <vt:lpstr>​ATENCIÓN: EL MODELO DE BROADBENT</vt:lpstr>
      <vt:lpstr>​ATENCIÓN: EL MODELO DE BROADBENT</vt:lpstr>
      <vt:lpstr>Presentación de PowerPoint</vt:lpstr>
      <vt:lpstr>​ATENCIÓN: EL MODELO DE BROADBENT</vt:lpstr>
      <vt:lpstr>USAR  ESTANDARES  &gt;&gt;&gt; ES &lt;&lt;&lt; IMPORTANTE</vt:lpstr>
      <vt:lpstr>​ATENCIÓN: EL MODELO DE BROADBENT</vt:lpstr>
      <vt:lpstr>​ATENCIÓN: EL MODELO DE BROADBENT</vt:lpstr>
      <vt:lpstr>​ATENCIÓN: EL MODELO DE BROADBENT</vt:lpstr>
      <vt:lpstr>Presentación de PowerPoint</vt:lpstr>
      <vt:lpstr>Presentación de PowerPoint</vt:lpstr>
      <vt:lpstr>Presentación de PowerPoint</vt:lpstr>
      <vt:lpstr>ES</vt:lpstr>
      <vt:lpstr>PENSAR Ó  RECORDAR Ó APRENDER Ó  TARTAR DE ENTENDER</vt:lpstr>
      <vt:lpstr>​¿CÓMO PENSAMOS? LOS DOS SISTEMAS DE PENSAMIENTO DE DANIEL KAHNEMAN</vt:lpstr>
      <vt:lpstr>​SISTEMA 1</vt:lpstr>
      <vt:lpstr>​SISTEMA 2</vt:lpstr>
      <vt:lpstr>​PENSAR ES CARO</vt:lpstr>
      <vt:lpstr>SISTEMA 1, SISTEMA 2, PREDICCIÓN Y EQUILIBRIO</vt:lpstr>
      <vt:lpstr>SISTEMA 1, SISTEMA 2, PREDICCIÓN Y EQUILIBRIO</vt:lpstr>
      <vt:lpstr>​PENSAR ES CARO</vt:lpstr>
      <vt:lpstr>Presentación de PowerPoint</vt:lpstr>
      <vt:lpstr>Presentación de PowerPoint</vt:lpstr>
      <vt:lpstr>ES</vt:lpstr>
      <vt:lpstr>PENSAR Ó  RECORDAR Ó APRENDER Ó  TARTAR DE ENTENDER</vt:lpstr>
      <vt:lpstr>Presentación de PowerPoint</vt:lpstr>
      <vt:lpstr>GESTALT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LEYES DE UX</vt:lpstr>
      <vt:lpstr>LEYES DE UX</vt:lpstr>
      <vt:lpstr>EFECTO DE USABILIDAD ESTÉTICA</vt:lpstr>
      <vt:lpstr>Presentación de PowerPoint</vt:lpstr>
      <vt:lpstr>LEY DE FITTS</vt:lpstr>
      <vt:lpstr>EFECTO  GOAL-GRADIENT</vt:lpstr>
      <vt:lpstr>LEY DE HICK</vt:lpstr>
      <vt:lpstr>Presentación de PowerPoint</vt:lpstr>
      <vt:lpstr>Presentación de PowerPoint</vt:lpstr>
      <vt:lpstr>LEY DE PROXIMIDAD</vt:lpstr>
      <vt:lpstr>Presentación de PowerPoint</vt:lpstr>
      <vt:lpstr>LEY DE  SIMILITUD</vt:lpstr>
      <vt:lpstr>Presentación de PowerPoint</vt:lpstr>
      <vt:lpstr>LEY DE MILLER</vt:lpstr>
      <vt:lpstr>LA NAVAJA DE OCCAM</vt:lpstr>
      <vt:lpstr>Presentación de PowerPoint</vt:lpstr>
      <vt:lpstr>Presentación de PowerPoint</vt:lpstr>
      <vt:lpstr>Presentación de PowerPoint</vt:lpstr>
      <vt:lpstr>Presentación de PowerPoint</vt:lpstr>
      <vt:lpstr>EFECTO DE POSICIÓN SERIAL</vt:lpstr>
      <vt:lpstr>LEY DE TESLER</vt:lpstr>
      <vt:lpstr>EFECTO VON RESTORFF</vt:lpstr>
      <vt:lpstr>EFECTO  ZEIGARNIK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ESTANDAR = INTUITIVO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PATRONES</vt:lpstr>
      <vt:lpstr>PATRONES</vt:lpstr>
      <vt:lpstr>PATRONES</vt:lpstr>
      <vt:lpstr>Breadcrumbs</vt:lpstr>
      <vt:lpstr>Fat footer</vt:lpstr>
      <vt:lpstr>Dashboard</vt:lpstr>
      <vt:lpstr>Dashboard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ATOMIC DESIGN</vt:lpstr>
      <vt:lpstr>ATOMIC DESIGN</vt:lpstr>
      <vt:lpstr>ATOMIC DESIGN</vt:lpstr>
      <vt:lpstr>ATOMIC DESIGN</vt:lpstr>
      <vt:lpstr>ATOMIC DESIGN</vt:lpstr>
      <vt:lpstr>ATOMIC DESIGN</vt:lpstr>
      <vt:lpstr>ATOMIC DESIGN</vt:lpstr>
      <vt:lpstr>ATOMIC DESIGN</vt:lpstr>
      <vt:lpstr>ATOMIC DESIGN</vt:lpstr>
      <vt:lpstr>ATOMIC DESIGN</vt:lpstr>
      <vt:lpstr>ATOMIC DESIGN</vt:lpstr>
      <vt:lpstr>Presentación de PowerPoint</vt:lpstr>
      <vt:lpstr>Proceso</vt:lpstr>
      <vt:lpstr>PROCESO | SKETCH </vt:lpstr>
      <vt:lpstr>PROCESO | WIREFRAME</vt:lpstr>
      <vt:lpstr>PROCESO | MOCKUP</vt:lpstr>
      <vt:lpstr>PROCESO | PROTOTIPO EN ALTA</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POO</dc:title>
  <dc:creator>Usuario</dc:creator>
  <cp:lastModifiedBy>jhernandezgauna</cp:lastModifiedBy>
  <cp:revision>192</cp:revision>
  <dcterms:created xsi:type="dcterms:W3CDTF">2012-08-29T13:02:48Z</dcterms:created>
  <dcterms:modified xsi:type="dcterms:W3CDTF">2022-09-20T19:30:41Z</dcterms:modified>
</cp:coreProperties>
</file>